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9"/>
  </p:notesMasterIdLst>
  <p:sldIdLst>
    <p:sldId id="256" r:id="rId2"/>
    <p:sldId id="285" r:id="rId3"/>
    <p:sldId id="276" r:id="rId4"/>
    <p:sldId id="277" r:id="rId5"/>
    <p:sldId id="319" r:id="rId6"/>
    <p:sldId id="323" r:id="rId7"/>
    <p:sldId id="359" r:id="rId8"/>
    <p:sldId id="360" r:id="rId9"/>
    <p:sldId id="361" r:id="rId10"/>
    <p:sldId id="362" r:id="rId11"/>
    <p:sldId id="355" r:id="rId12"/>
    <p:sldId id="275" r:id="rId13"/>
    <p:sldId id="281" r:id="rId14"/>
    <p:sldId id="366" r:id="rId15"/>
    <p:sldId id="369" r:id="rId16"/>
    <p:sldId id="357" r:id="rId17"/>
    <p:sldId id="259" r:id="rId18"/>
    <p:sldId id="260" r:id="rId19"/>
    <p:sldId id="394" r:id="rId20"/>
    <p:sldId id="264" r:id="rId21"/>
    <p:sldId id="368" r:id="rId22"/>
    <p:sldId id="367" r:id="rId23"/>
    <p:sldId id="370" r:id="rId24"/>
    <p:sldId id="371" r:id="rId25"/>
    <p:sldId id="373" r:id="rId26"/>
    <p:sldId id="374" r:id="rId27"/>
    <p:sldId id="377" r:id="rId28"/>
    <p:sldId id="378" r:id="rId29"/>
    <p:sldId id="379" r:id="rId30"/>
    <p:sldId id="380" r:id="rId31"/>
    <p:sldId id="381" r:id="rId32"/>
    <p:sldId id="382" r:id="rId33"/>
    <p:sldId id="383" r:id="rId34"/>
    <p:sldId id="387" r:id="rId35"/>
    <p:sldId id="390" r:id="rId36"/>
    <p:sldId id="358" r:id="rId37"/>
    <p:sldId id="392" r:id="rId3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4" d="100"/>
          <a:sy n="124" d="100"/>
        </p:scale>
        <p:origin x="511"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54D99D-7080-4E33-A1F0-3AA6E2ADD9A5}" type="datetimeFigureOut">
              <a:rPr lang="zh-TW" altLang="en-US" smtClean="0"/>
              <a:t>2026/4/21</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6FBF8-C594-41B8-84BF-7A6893EE9B84}" type="slidenum">
              <a:rPr lang="zh-TW" altLang="en-US" smtClean="0"/>
              <a:t>‹#›</a:t>
            </a:fld>
            <a:endParaRPr lang="zh-TW" altLang="en-US"/>
          </a:p>
        </p:txBody>
      </p:sp>
    </p:spTree>
    <p:extLst>
      <p:ext uri="{BB962C8B-B14F-4D97-AF65-F5344CB8AC3E}">
        <p14:creationId xmlns:p14="http://schemas.microsoft.com/office/powerpoint/2010/main" val="29136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E951B7-4B2D-4B6D-B68F-B7726D6B9142}" type="slidenum">
              <a:rPr lang="zh-CN" altLang="en-US" smtClean="0"/>
              <a:t>17</a:t>
            </a:fld>
            <a:endParaRPr lang="zh-CN" altLang="en-US"/>
          </a:p>
        </p:txBody>
      </p:sp>
    </p:spTree>
    <p:extLst>
      <p:ext uri="{BB962C8B-B14F-4D97-AF65-F5344CB8AC3E}">
        <p14:creationId xmlns:p14="http://schemas.microsoft.com/office/powerpoint/2010/main" val="142872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E951B7-4B2D-4B6D-B68F-B7726D6B9142}" type="slidenum">
              <a:rPr lang="zh-CN" altLang="en-US" smtClean="0"/>
              <a:t>18</a:t>
            </a:fld>
            <a:endParaRPr lang="zh-CN" altLang="en-US"/>
          </a:p>
        </p:txBody>
      </p:sp>
    </p:spTree>
    <p:extLst>
      <p:ext uri="{BB962C8B-B14F-4D97-AF65-F5344CB8AC3E}">
        <p14:creationId xmlns:p14="http://schemas.microsoft.com/office/powerpoint/2010/main" val="382765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E951B7-4B2D-4B6D-B68F-B7726D6B9142}" type="slidenum">
              <a:rPr lang="zh-CN" altLang="en-US" smtClean="0"/>
              <a:t>19</a:t>
            </a:fld>
            <a:endParaRPr lang="zh-CN" altLang="en-US"/>
          </a:p>
        </p:txBody>
      </p:sp>
    </p:spTree>
    <p:extLst>
      <p:ext uri="{BB962C8B-B14F-4D97-AF65-F5344CB8AC3E}">
        <p14:creationId xmlns:p14="http://schemas.microsoft.com/office/powerpoint/2010/main" val="3205606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4D60A0C-5055-48A2-AA8F-279A6FF781DF}" type="slidenum">
              <a:rPr lang="zh-TW" altLang="en-US" smtClean="0"/>
              <a:t>36</a:t>
            </a:fld>
            <a:endParaRPr lang="zh-TW" altLang="en-US"/>
          </a:p>
        </p:txBody>
      </p:sp>
    </p:spTree>
    <p:extLst>
      <p:ext uri="{BB962C8B-B14F-4D97-AF65-F5344CB8AC3E}">
        <p14:creationId xmlns:p14="http://schemas.microsoft.com/office/powerpoint/2010/main" val="151824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137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
        <p:nvSpPr>
          <p:cNvPr id="10138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B38395-B6F7-49F1-9759-81BEEE0C3B42}" type="slidenum">
              <a:rPr lang="zh-TW" altLang="en-US" smtClean="0"/>
              <a:pPr/>
              <a:t>37</a:t>
            </a:fld>
            <a:endParaRPr lang="zh-TW" altLang="en-US"/>
          </a:p>
        </p:txBody>
      </p:sp>
    </p:spTree>
    <p:extLst>
      <p:ext uri="{BB962C8B-B14F-4D97-AF65-F5344CB8AC3E}">
        <p14:creationId xmlns:p14="http://schemas.microsoft.com/office/powerpoint/2010/main" val="199697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6415BFA2-19EC-46D7-AF5A-1383BDB1C935}" type="datetime1">
              <a:rPr lang="zh-TW" altLang="en-US" smtClean="0"/>
              <a:t>2026/4/21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37983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0FF2D9D-6A81-4DF0-ADCE-A110DB844C3C}" type="datetime1">
              <a:rPr lang="zh-TW" altLang="en-US" smtClean="0"/>
              <a:t>2026/4/21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3808966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C19AF71F-A6A5-416B-AC3F-3062CF548DA9}" type="datetime1">
              <a:rPr lang="zh-TW" altLang="en-US" smtClean="0"/>
              <a:t>2026/4/21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66E56CE-4814-4E2E-8948-A855BBA3D955}" type="slidenum">
              <a:rPr lang="zh-TW" altLang="en-US" smtClean="0"/>
              <a:t>‹#›</a:t>
            </a:fld>
            <a:endParaRPr lang="zh-TW"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1064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fld id="{80C01BF3-A163-44BD-B5A1-422833742111}" type="datetime1">
              <a:rPr lang="zh-TW" altLang="en-US" smtClean="0"/>
              <a:t>2026/4/21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2088298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fld id="{F1307012-3F34-46BE-96CE-E0C00EC14F18}" type="datetime1">
              <a:rPr lang="zh-TW" altLang="en-US" smtClean="0"/>
              <a:t>2026/4/21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66E56CE-4814-4E2E-8948-A855BBA3D955}" type="slidenum">
              <a:rPr lang="zh-TW" altLang="en-US" smtClean="0"/>
              <a:t>‹#›</a:t>
            </a:fld>
            <a:endParaRPr lang="zh-TW"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41474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fld id="{46DF2844-C467-4BE6-BBE1-0787FBBD541E}" type="datetime1">
              <a:rPr lang="zh-TW" altLang="en-US" smtClean="0"/>
              <a:t>2026/4/21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2316047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A1D71626-A04A-49CF-AF41-535B6EF03EED}" type="datetime1">
              <a:rPr lang="zh-TW" altLang="en-US" smtClean="0"/>
              <a:t>2026/4/21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2626365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05750EC-87A4-4279-8372-8100D34A0164}" type="datetime1">
              <a:rPr lang="zh-TW" altLang="en-US" smtClean="0"/>
              <a:t>2026/4/21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222595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876E3AD-EAC9-430E-A7E7-7C83104F929C}" type="datetime1">
              <a:rPr lang="zh-TW" altLang="en-US" smtClean="0"/>
              <a:t>2026/4/21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1022399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6C869C90-BE57-4AF6-B194-934C66DB35FA}" type="datetime1">
              <a:rPr lang="zh-TW" altLang="en-US" smtClean="0"/>
              <a:t>2026/4/21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417192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8A4CAA5-ACC9-49A1-8E75-088744F06A9E}" type="datetime1">
              <a:rPr lang="zh-TW" altLang="en-US" smtClean="0"/>
              <a:t>2026/4/21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106300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3D3242D-7299-4E73-9250-D70E7D1F04A3}" type="datetime1">
              <a:rPr lang="zh-TW" altLang="en-US" smtClean="0"/>
              <a:t>2026/4/21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107991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F6B574B6-3CF0-47D2-9676-B2714F69C9D9}" type="datetime1">
              <a:rPr lang="zh-TW" altLang="en-US" smtClean="0"/>
              <a:t>2026/4/21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3438313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09041B-D670-401C-B5DE-C688DED00416}" type="datetime1">
              <a:rPr lang="zh-TW" altLang="en-US" smtClean="0"/>
              <a:t>2026/4/21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219335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9A9E0F78-2FF8-46BB-AEDD-654980D67777}" type="datetime1">
              <a:rPr lang="zh-TW" altLang="en-US" smtClean="0"/>
              <a:t>2026/4/21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60277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5D8A58B5-E8B0-4E9C-9E25-70BDE9FA87D6}" type="datetime1">
              <a:rPr lang="zh-TW" altLang="en-US" smtClean="0"/>
              <a:t>2026/4/21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158556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BA70FD2-89CC-420E-A4C8-C5673E7AC4BD}" type="datetime1">
              <a:rPr lang="zh-TW" altLang="en-US" smtClean="0"/>
              <a:t>2026/4/21</a:t>
            </a:fld>
            <a:endParaRPr lang="zh-TW"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66E56CE-4814-4E2E-8948-A855BBA3D955}" type="slidenum">
              <a:rPr lang="zh-TW" altLang="en-US" smtClean="0"/>
              <a:t>‹#›</a:t>
            </a:fld>
            <a:endParaRPr lang="zh-TW" altLang="en-US"/>
          </a:p>
        </p:txBody>
      </p:sp>
    </p:spTree>
    <p:extLst>
      <p:ext uri="{BB962C8B-B14F-4D97-AF65-F5344CB8AC3E}">
        <p14:creationId xmlns:p14="http://schemas.microsoft.com/office/powerpoint/2010/main" val="1753382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oleObject" Target="../embeddings/oleObject2.bin"/><Relationship Id="rId4" Type="http://schemas.openxmlformats.org/officeDocument/2006/relationships/image" Target="../media/image22.w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notesSlide" Target="../notesSlides/notesSlide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tags" Target="../tags/tag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402080" y="1717958"/>
            <a:ext cx="10116589" cy="1149147"/>
          </a:xfrm>
        </p:spPr>
        <p:txBody>
          <a:bodyPr>
            <a:normAutofit/>
          </a:bodyPr>
          <a:lstStyle/>
          <a:p>
            <a:r>
              <a:rPr lang="zh-TW" altLang="en-US" sz="4800" b="1" dirty="0">
                <a:solidFill>
                  <a:srgbClr val="008000"/>
                </a:solidFill>
              </a:rPr>
              <a:t>永續低碳材料之高值化應用技術研發</a:t>
            </a:r>
          </a:p>
        </p:txBody>
      </p:sp>
      <p:sp>
        <p:nvSpPr>
          <p:cNvPr id="3" name="副標題 2"/>
          <p:cNvSpPr>
            <a:spLocks noGrp="1"/>
          </p:cNvSpPr>
          <p:nvPr>
            <p:ph type="subTitle" idx="1"/>
          </p:nvPr>
        </p:nvSpPr>
        <p:spPr>
          <a:xfrm>
            <a:off x="4009506" y="3759980"/>
            <a:ext cx="4901738" cy="1655762"/>
          </a:xfrm>
        </p:spPr>
        <p:txBody>
          <a:bodyPr>
            <a:normAutofit/>
          </a:bodyPr>
          <a:lstStyle/>
          <a:p>
            <a:pPr algn="ctr"/>
            <a:r>
              <a:rPr lang="zh-TW" altLang="en-US" sz="3200" b="1" dirty="0">
                <a:solidFill>
                  <a:srgbClr val="7030A0"/>
                </a:solidFill>
              </a:rPr>
              <a:t>朝陽科技大學 應用化系</a:t>
            </a:r>
            <a:endParaRPr lang="en-US" altLang="zh-TW" sz="3200" b="1" dirty="0">
              <a:solidFill>
                <a:srgbClr val="7030A0"/>
              </a:solidFill>
            </a:endParaRPr>
          </a:p>
          <a:p>
            <a:pPr algn="ctr"/>
            <a:r>
              <a:rPr lang="zh-TW" altLang="en-US" sz="3200" b="1" dirty="0">
                <a:solidFill>
                  <a:srgbClr val="7030A0"/>
                </a:solidFill>
              </a:rPr>
              <a:t>石燕鳳 特聘教授</a:t>
            </a:r>
          </a:p>
        </p:txBody>
      </p:sp>
      <p:pic>
        <p:nvPicPr>
          <p:cNvPr id="4" name="圖片 3"/>
          <p:cNvPicPr>
            <a:picLocks noChangeAspect="1"/>
          </p:cNvPicPr>
          <p:nvPr/>
        </p:nvPicPr>
        <p:blipFill rotWithShape="1">
          <a:blip r:embed="rId2"/>
          <a:srcRect l="30753" t="46378" r="34743" b="38953"/>
          <a:stretch/>
        </p:blipFill>
        <p:spPr>
          <a:xfrm>
            <a:off x="4906851" y="5929629"/>
            <a:ext cx="3169720" cy="757976"/>
          </a:xfrm>
          <a:prstGeom prst="rect">
            <a:avLst/>
          </a:prstGeom>
        </p:spPr>
      </p:pic>
      <p:sp>
        <p:nvSpPr>
          <p:cNvPr id="6" name="標題 1"/>
          <p:cNvSpPr txBox="1">
            <a:spLocks/>
          </p:cNvSpPr>
          <p:nvPr/>
        </p:nvSpPr>
        <p:spPr>
          <a:xfrm>
            <a:off x="1259120" y="6463"/>
            <a:ext cx="5104939" cy="114914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600"/>
              </a:spcBef>
            </a:pPr>
            <a:r>
              <a:rPr lang="en-US" altLang="zh-TW" sz="2400" b="1" dirty="0">
                <a:solidFill>
                  <a:srgbClr val="009999"/>
                </a:solidFill>
                <a:latin typeface="+mn-ea"/>
                <a:ea typeface="+mn-ea"/>
              </a:rPr>
              <a:t>[</a:t>
            </a:r>
            <a:r>
              <a:rPr lang="zh-TW" altLang="en-US" sz="2400" b="1" dirty="0">
                <a:solidFill>
                  <a:srgbClr val="009999"/>
                </a:solidFill>
                <a:latin typeface="+mn-ea"/>
                <a:ea typeface="+mn-ea"/>
              </a:rPr>
              <a:t>永續列車</a:t>
            </a:r>
            <a:r>
              <a:rPr lang="en-US" altLang="zh-TW" sz="2400" b="1" dirty="0">
                <a:solidFill>
                  <a:srgbClr val="009999"/>
                </a:solidFill>
                <a:latin typeface="+mn-ea"/>
                <a:ea typeface="+mn-ea"/>
              </a:rPr>
              <a:t>]</a:t>
            </a:r>
            <a:r>
              <a:rPr lang="zh-TW" altLang="en-US" sz="2400" b="1" dirty="0">
                <a:solidFill>
                  <a:srgbClr val="009999"/>
                </a:solidFill>
                <a:latin typeface="+mn-ea"/>
                <a:ea typeface="+mn-ea"/>
              </a:rPr>
              <a:t>第十站 </a:t>
            </a:r>
            <a:r>
              <a:rPr lang="en-US" altLang="zh-TW" sz="2400" b="1" dirty="0">
                <a:solidFill>
                  <a:srgbClr val="009999"/>
                </a:solidFill>
                <a:latin typeface="+mn-ea"/>
                <a:ea typeface="+mn-ea"/>
              </a:rPr>
              <a:t>|</a:t>
            </a:r>
            <a:r>
              <a:rPr lang="zh-TW" altLang="en-US" sz="2400" b="1" dirty="0">
                <a:solidFill>
                  <a:srgbClr val="009999"/>
                </a:solidFill>
                <a:latin typeface="+mn-ea"/>
                <a:ea typeface="+mn-ea"/>
              </a:rPr>
              <a:t> 朝陽科技大學</a:t>
            </a:r>
            <a:endParaRPr lang="en-US" altLang="zh-TW" sz="2400" b="1" dirty="0">
              <a:solidFill>
                <a:srgbClr val="009999"/>
              </a:solidFill>
              <a:latin typeface="+mn-ea"/>
              <a:ea typeface="+mn-ea"/>
            </a:endParaRPr>
          </a:p>
          <a:p>
            <a:pPr>
              <a:spcBef>
                <a:spcPts val="600"/>
              </a:spcBef>
            </a:pPr>
            <a:r>
              <a:rPr lang="zh-TW" altLang="en-US" sz="3200" b="1" dirty="0">
                <a:solidFill>
                  <a:srgbClr val="009999"/>
                </a:solidFill>
                <a:latin typeface="+mn-ea"/>
                <a:ea typeface="+mn-ea"/>
              </a:rPr>
              <a:t>永續低碳材料應用論壇</a:t>
            </a:r>
          </a:p>
        </p:txBody>
      </p:sp>
      <p:pic>
        <p:nvPicPr>
          <p:cNvPr id="7" name="圖片 6">
            <a:extLst>
              <a:ext uri="{FF2B5EF4-FFF2-40B4-BE49-F238E27FC236}">
                <a16:creationId xmlns:a16="http://schemas.microsoft.com/office/drawing/2014/main" id="{48779D9B-9F42-27BB-3863-F96DD46D3E7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4752" y="122374"/>
            <a:ext cx="962984" cy="962984"/>
          </a:xfrm>
          <a:prstGeom prst="rect">
            <a:avLst/>
          </a:prstGeom>
        </p:spPr>
      </p:pic>
    </p:spTree>
    <p:extLst>
      <p:ext uri="{BB962C8B-B14F-4D97-AF65-F5344CB8AC3E}">
        <p14:creationId xmlns:p14="http://schemas.microsoft.com/office/powerpoint/2010/main" val="45406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E66E56CE-4814-4E2E-8948-A855BBA3D955}" type="slidenum">
              <a:rPr lang="zh-TW" altLang="en-US" smtClean="0"/>
              <a:t>10</a:t>
            </a:fld>
            <a:endParaRPr lang="zh-TW" altLang="en-US"/>
          </a:p>
        </p:txBody>
      </p:sp>
      <p:sp>
        <p:nvSpPr>
          <p:cNvPr id="3" name="內容版面配置區 1"/>
          <p:cNvSpPr txBox="1">
            <a:spLocks/>
          </p:cNvSpPr>
          <p:nvPr/>
        </p:nvSpPr>
        <p:spPr>
          <a:xfrm>
            <a:off x="1738784" y="696726"/>
            <a:ext cx="7714114" cy="547236"/>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zh-TW" altLang="en-US" sz="2800" b="1" dirty="0"/>
              <a:t>抗張強度</a:t>
            </a:r>
          </a:p>
        </p:txBody>
      </p:sp>
      <p:pic>
        <p:nvPicPr>
          <p:cNvPr id="4" name="圖片 3"/>
          <p:cNvPicPr>
            <a:picLocks noChangeAspect="1"/>
          </p:cNvPicPr>
          <p:nvPr/>
        </p:nvPicPr>
        <p:blipFill rotWithShape="1">
          <a:blip r:embed="rId2"/>
          <a:srcRect l="21407" t="25627" r="28831" b="15797"/>
          <a:stretch/>
        </p:blipFill>
        <p:spPr>
          <a:xfrm>
            <a:off x="2158660" y="1716832"/>
            <a:ext cx="7294237" cy="4390423"/>
          </a:xfrm>
          <a:prstGeom prst="rect">
            <a:avLst/>
          </a:prstGeom>
        </p:spPr>
      </p:pic>
    </p:spTree>
    <p:extLst>
      <p:ext uri="{BB962C8B-B14F-4D97-AF65-F5344CB8AC3E}">
        <p14:creationId xmlns:p14="http://schemas.microsoft.com/office/powerpoint/2010/main" val="951418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004858" y="2802713"/>
            <a:ext cx="4288353" cy="707886"/>
          </a:xfrm>
          <a:prstGeom prst="rect">
            <a:avLst/>
          </a:prstGeom>
        </p:spPr>
        <p:txBody>
          <a:bodyPr wrap="none">
            <a:spAutoFit/>
          </a:bodyPr>
          <a:lstStyle/>
          <a:p>
            <a:r>
              <a:rPr lang="zh-TW" altLang="en-US" sz="4000" b="1" dirty="0">
                <a:solidFill>
                  <a:srgbClr val="00B050"/>
                </a:solidFill>
              </a:rPr>
              <a:t>節能減碳複合材料</a:t>
            </a:r>
            <a:endParaRPr lang="en-US" altLang="zh-TW" sz="4000" b="1" dirty="0">
              <a:solidFill>
                <a:srgbClr val="00B050"/>
              </a:solidFill>
            </a:endParaRP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65898" t="11485" r="2797" b="67854"/>
          <a:stretch/>
        </p:blipFill>
        <p:spPr>
          <a:xfrm>
            <a:off x="3789501" y="4455515"/>
            <a:ext cx="3055102" cy="1344245"/>
          </a:xfrm>
          <a:prstGeom prst="rect">
            <a:avLst/>
          </a:prstGeom>
        </p:spPr>
      </p:pic>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69783" t="38785" r="20749" b="34839"/>
          <a:stretch/>
        </p:blipFill>
        <p:spPr>
          <a:xfrm>
            <a:off x="7800841" y="4142900"/>
            <a:ext cx="984739" cy="1828803"/>
          </a:xfrm>
          <a:prstGeom prst="rect">
            <a:avLst/>
          </a:prstGeom>
        </p:spPr>
      </p:pic>
    </p:spTree>
    <p:extLst>
      <p:ext uri="{BB962C8B-B14F-4D97-AF65-F5344CB8AC3E}">
        <p14:creationId xmlns:p14="http://schemas.microsoft.com/office/powerpoint/2010/main" val="2492623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43693" y="581407"/>
            <a:ext cx="9245732" cy="1143000"/>
          </a:xfrm>
        </p:spPr>
        <p:txBody>
          <a:bodyPr>
            <a:noAutofit/>
          </a:bodyPr>
          <a:lstStyle/>
          <a:p>
            <a:r>
              <a:rPr lang="zh-TW" altLang="zh-TW" sz="2800" b="1" dirty="0">
                <a:solidFill>
                  <a:srgbClr val="00B050"/>
                </a:solidFill>
              </a:rPr>
              <a:t>形狀穩定相變化材料</a:t>
            </a:r>
            <a:r>
              <a:rPr lang="en-US" altLang="zh-TW" sz="2800" b="1" dirty="0">
                <a:solidFill>
                  <a:srgbClr val="00B050"/>
                </a:solidFill>
              </a:rPr>
              <a:t>(SSPCM)</a:t>
            </a:r>
            <a:br>
              <a:rPr lang="en-US" altLang="zh-TW" sz="2800" b="1" dirty="0">
                <a:solidFill>
                  <a:srgbClr val="00B050"/>
                </a:solidFill>
              </a:rPr>
            </a:br>
            <a:r>
              <a:rPr lang="en-US" altLang="zh-TW" sz="2800" b="1" dirty="0">
                <a:solidFill>
                  <a:srgbClr val="00B050"/>
                </a:solidFill>
              </a:rPr>
              <a:t>Shape-Stabilized Phase Change Material </a:t>
            </a:r>
            <a:endParaRPr lang="zh-TW" altLang="en-US" sz="2800" b="1" dirty="0">
              <a:solidFill>
                <a:srgbClr val="00B050"/>
              </a:solidFill>
            </a:endParaRPr>
          </a:p>
        </p:txBody>
      </p:sp>
      <p:sp>
        <p:nvSpPr>
          <p:cNvPr id="3" name="內容版面配置區 2"/>
          <p:cNvSpPr>
            <a:spLocks noGrp="1"/>
          </p:cNvSpPr>
          <p:nvPr>
            <p:ph idx="1"/>
          </p:nvPr>
        </p:nvSpPr>
        <p:spPr>
          <a:xfrm>
            <a:off x="2094017" y="1922021"/>
            <a:ext cx="8670965" cy="3561806"/>
          </a:xfrm>
        </p:spPr>
        <p:txBody>
          <a:bodyPr/>
          <a:lstStyle/>
          <a:p>
            <a:pPr>
              <a:lnSpc>
                <a:spcPts val="3300"/>
              </a:lnSpc>
              <a:buFont typeface="Wingdings" pitchFamily="2" charset="2"/>
              <a:buChar char="u"/>
            </a:pPr>
            <a:r>
              <a:rPr lang="zh-TW" altLang="zh-TW" sz="2400" dirty="0">
                <a:solidFill>
                  <a:srgbClr val="0000FF"/>
                </a:solidFill>
              </a:rPr>
              <a:t>形狀穩定相變化複合材料係以</a:t>
            </a:r>
            <a:r>
              <a:rPr lang="zh-TW" altLang="zh-TW" sz="2400" dirty="0">
                <a:solidFill>
                  <a:srgbClr val="FF0000"/>
                </a:solidFill>
              </a:rPr>
              <a:t>多孔性材質</a:t>
            </a:r>
            <a:r>
              <a:rPr lang="zh-TW" altLang="zh-TW" sz="2400" dirty="0">
                <a:solidFill>
                  <a:srgbClr val="0000FF"/>
                </a:solidFill>
              </a:rPr>
              <a:t>為載體，吸附相變化材料在載體之孔徑內</a:t>
            </a:r>
            <a:endParaRPr lang="en-US" altLang="zh-TW" sz="2400" dirty="0">
              <a:solidFill>
                <a:srgbClr val="0000FF"/>
              </a:solidFill>
            </a:endParaRPr>
          </a:p>
          <a:p>
            <a:pPr>
              <a:lnSpc>
                <a:spcPts val="3300"/>
              </a:lnSpc>
              <a:buFont typeface="Wingdings" pitchFamily="2" charset="2"/>
              <a:buChar char="u"/>
            </a:pPr>
            <a:r>
              <a:rPr lang="zh-TW" altLang="zh-TW" sz="2400" dirty="0">
                <a:solidFill>
                  <a:srgbClr val="0000FF"/>
                </a:solidFill>
              </a:rPr>
              <a:t>除可增加吸附量，並能藉由吸附力</a:t>
            </a:r>
            <a:r>
              <a:rPr lang="zh-TW" altLang="zh-TW" sz="2400" dirty="0">
                <a:solidFill>
                  <a:srgbClr val="FF0000"/>
                </a:solidFill>
              </a:rPr>
              <a:t>避免</a:t>
            </a:r>
            <a:r>
              <a:rPr lang="zh-TW" altLang="zh-TW" sz="2400" dirty="0">
                <a:solidFill>
                  <a:srgbClr val="0000FF"/>
                </a:solidFill>
              </a:rPr>
              <a:t>相變化材料在</a:t>
            </a:r>
            <a:r>
              <a:rPr lang="zh-TW" altLang="zh-TW" sz="2400" dirty="0">
                <a:solidFill>
                  <a:srgbClr val="FF0000"/>
                </a:solidFill>
              </a:rPr>
              <a:t>固液相變化</a:t>
            </a:r>
            <a:r>
              <a:rPr lang="zh-TW" altLang="zh-TW" sz="2400" dirty="0">
                <a:solidFill>
                  <a:srgbClr val="0000FF"/>
                </a:solidFill>
              </a:rPr>
              <a:t>過程中</a:t>
            </a:r>
            <a:r>
              <a:rPr lang="zh-TW" altLang="zh-TW" sz="2400" dirty="0">
                <a:solidFill>
                  <a:srgbClr val="FF0000"/>
                </a:solidFill>
              </a:rPr>
              <a:t>發生洩漏</a:t>
            </a:r>
          </a:p>
          <a:p>
            <a:pPr>
              <a:lnSpc>
                <a:spcPts val="3300"/>
              </a:lnSpc>
              <a:buFont typeface="Wingdings" pitchFamily="2" charset="2"/>
              <a:buChar char="u"/>
            </a:pPr>
            <a:r>
              <a:rPr lang="zh-TW" altLang="zh-TW" sz="2400" dirty="0">
                <a:solidFill>
                  <a:srgbClr val="0000FF"/>
                </a:solidFill>
              </a:rPr>
              <a:t>其中多孔性載體廣泛應用的是</a:t>
            </a:r>
            <a:r>
              <a:rPr lang="zh-TW" altLang="zh-TW" sz="2400" b="1" u="sng" dirty="0">
                <a:solidFill>
                  <a:srgbClr val="FF0000"/>
                </a:solidFill>
              </a:rPr>
              <a:t>矽藻土</a:t>
            </a:r>
            <a:endParaRPr lang="en-US" altLang="zh-TW" sz="2400" b="1" u="sng" dirty="0">
              <a:solidFill>
                <a:srgbClr val="FF0000"/>
              </a:solidFill>
            </a:endParaRPr>
          </a:p>
          <a:p>
            <a:pPr>
              <a:buFont typeface="Wingdings" pitchFamily="2" charset="2"/>
              <a:buChar char="u"/>
            </a:pPr>
            <a:endParaRPr lang="en-US" altLang="zh-TW" b="1" u="sng" dirty="0">
              <a:solidFill>
                <a:srgbClr val="FF0000"/>
              </a:solidFill>
            </a:endParaRPr>
          </a:p>
          <a:p>
            <a:pPr marL="0" indent="0">
              <a:buNone/>
            </a:pPr>
            <a:endParaRPr lang="zh-TW" altLang="en-US" dirty="0">
              <a:solidFill>
                <a:srgbClr val="0000FF"/>
              </a:solidFill>
            </a:endParaRPr>
          </a:p>
        </p:txBody>
      </p:sp>
      <p:sp>
        <p:nvSpPr>
          <p:cNvPr id="4" name="投影片編號版面配置區 3"/>
          <p:cNvSpPr>
            <a:spLocks noGrp="1"/>
          </p:cNvSpPr>
          <p:nvPr>
            <p:ph type="sldNum" sz="quarter" idx="12"/>
          </p:nvPr>
        </p:nvSpPr>
        <p:spPr/>
        <p:txBody>
          <a:bodyPr/>
          <a:lstStyle/>
          <a:p>
            <a:pPr>
              <a:defRPr/>
            </a:pPr>
            <a:fld id="{1D6A59C3-E607-4D9C-854B-0471D479A823}" type="slidenum">
              <a:rPr lang="zh-TW" altLang="en-US" smtClean="0"/>
              <a:pPr>
                <a:defRPr/>
              </a:pPr>
              <a:t>12</a:t>
            </a:fld>
            <a:endParaRPr lang="zh-TW" altLang="en-US"/>
          </a:p>
        </p:txBody>
      </p:sp>
    </p:spTree>
    <p:extLst>
      <p:ext uri="{BB962C8B-B14F-4D97-AF65-F5344CB8AC3E}">
        <p14:creationId xmlns:p14="http://schemas.microsoft.com/office/powerpoint/2010/main" val="4232588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1728399" y="653632"/>
            <a:ext cx="2361461" cy="783688"/>
          </a:xfrm>
        </p:spPr>
        <p:txBody>
          <a:bodyPr/>
          <a:lstStyle/>
          <a:p>
            <a:r>
              <a:rPr lang="zh-TW" altLang="en-US" sz="3600" b="1" dirty="0">
                <a:solidFill>
                  <a:srgbClr val="00B050"/>
                </a:solidFill>
              </a:rPr>
              <a:t>產品特色</a:t>
            </a:r>
          </a:p>
        </p:txBody>
      </p:sp>
      <p:sp>
        <p:nvSpPr>
          <p:cNvPr id="3" name="內容版面配置區 2"/>
          <p:cNvSpPr>
            <a:spLocks noGrp="1"/>
          </p:cNvSpPr>
          <p:nvPr>
            <p:ph idx="1"/>
          </p:nvPr>
        </p:nvSpPr>
        <p:spPr>
          <a:xfrm>
            <a:off x="1728399" y="1581992"/>
            <a:ext cx="9542981" cy="4525963"/>
          </a:xfrm>
        </p:spPr>
        <p:txBody>
          <a:bodyPr/>
          <a:lstStyle/>
          <a:p>
            <a:pPr>
              <a:buFont typeface="Wingdings" pitchFamily="2" charset="2"/>
              <a:buChar char="u"/>
            </a:pPr>
            <a:r>
              <a:rPr lang="zh-TW" altLang="en-US" sz="2400" dirty="0">
                <a:solidFill>
                  <a:srgbClr val="0000FF"/>
                </a:solidFill>
              </a:rPr>
              <a:t>將釀酒工業之</a:t>
            </a:r>
            <a:r>
              <a:rPr lang="zh-TW" altLang="en-US" sz="2400" dirty="0">
                <a:solidFill>
                  <a:srgbClr val="FF0000"/>
                </a:solidFill>
              </a:rPr>
              <a:t>廢棄矽藻土循環再利用</a:t>
            </a:r>
            <a:endParaRPr lang="en-US" altLang="zh-TW" sz="2400" dirty="0">
              <a:solidFill>
                <a:srgbClr val="FF0000"/>
              </a:solidFill>
            </a:endParaRPr>
          </a:p>
          <a:p>
            <a:pPr>
              <a:buFont typeface="Wingdings" pitchFamily="2" charset="2"/>
              <a:buChar char="u"/>
            </a:pPr>
            <a:r>
              <a:rPr lang="zh-TW" altLang="en-US" sz="2400" dirty="0">
                <a:solidFill>
                  <a:srgbClr val="0000FF"/>
                </a:solidFill>
              </a:rPr>
              <a:t>經由前處理及熱處理，將吸附於矽藻土上之有機化合物及雜質去除</a:t>
            </a:r>
            <a:endParaRPr lang="en-US" altLang="zh-TW" sz="2400" dirty="0">
              <a:solidFill>
                <a:srgbClr val="0000FF"/>
              </a:solidFill>
            </a:endParaRPr>
          </a:p>
          <a:p>
            <a:pPr>
              <a:buFont typeface="Wingdings" pitchFamily="2" charset="2"/>
              <a:buChar char="u"/>
            </a:pPr>
            <a:r>
              <a:rPr lang="zh-TW" altLang="en-US" sz="2400" dirty="0">
                <a:solidFill>
                  <a:srgbClr val="0000FF"/>
                </a:solidFill>
              </a:rPr>
              <a:t>純化矽藻土及還原產生適當之孔徑及表面積，而能進一步</a:t>
            </a:r>
            <a:r>
              <a:rPr lang="zh-TW" altLang="en-US" sz="2400" dirty="0">
                <a:solidFill>
                  <a:srgbClr val="FF0000"/>
                </a:solidFill>
              </a:rPr>
              <a:t>吸附相變化材料</a:t>
            </a:r>
            <a:r>
              <a:rPr lang="zh-TW" altLang="en-US" sz="2400" dirty="0">
                <a:solidFill>
                  <a:srgbClr val="0000FF"/>
                </a:solidFill>
              </a:rPr>
              <a:t>，製備成形狀穩定相變化</a:t>
            </a:r>
            <a:endParaRPr lang="en-US" altLang="zh-TW" sz="2400" dirty="0">
              <a:solidFill>
                <a:srgbClr val="0000FF"/>
              </a:solidFill>
            </a:endParaRPr>
          </a:p>
          <a:p>
            <a:pPr>
              <a:buFont typeface="Wingdings" pitchFamily="2" charset="2"/>
              <a:buChar char="u"/>
            </a:pPr>
            <a:r>
              <a:rPr lang="zh-TW" altLang="en-US" sz="2400" dirty="0">
                <a:solidFill>
                  <a:srgbClr val="0000FF"/>
                </a:solidFill>
              </a:rPr>
              <a:t>應用在</a:t>
            </a:r>
            <a:r>
              <a:rPr lang="zh-TW" altLang="en-US" sz="2400" dirty="0">
                <a:solidFill>
                  <a:srgbClr val="FF0000"/>
                </a:solidFill>
              </a:rPr>
              <a:t>調溫</a:t>
            </a:r>
            <a:r>
              <a:rPr lang="zh-TW" altLang="en-US" sz="2400" dirty="0">
                <a:solidFill>
                  <a:srgbClr val="0000FF"/>
                </a:solidFill>
              </a:rPr>
              <a:t>或</a:t>
            </a:r>
            <a:r>
              <a:rPr lang="zh-TW" altLang="en-US" sz="2400" dirty="0">
                <a:solidFill>
                  <a:srgbClr val="FF0000"/>
                </a:solidFill>
              </a:rPr>
              <a:t>散熱材料</a:t>
            </a:r>
            <a:r>
              <a:rPr lang="zh-TW" altLang="en-US" sz="2400" dirty="0">
                <a:solidFill>
                  <a:srgbClr val="0000FF"/>
                </a:solidFill>
              </a:rPr>
              <a:t>等方面</a:t>
            </a:r>
            <a:endParaRPr lang="en-US" altLang="zh-TW" sz="2400" dirty="0">
              <a:solidFill>
                <a:srgbClr val="0000FF"/>
              </a:solidFill>
            </a:endParaRPr>
          </a:p>
          <a:p>
            <a:pPr>
              <a:buFont typeface="Wingdings" pitchFamily="2" charset="2"/>
              <a:buChar char="u"/>
            </a:pPr>
            <a:r>
              <a:rPr lang="zh-TW" altLang="en-US" sz="2400" dirty="0">
                <a:solidFill>
                  <a:srgbClr val="0000FF"/>
                </a:solidFill>
              </a:rPr>
              <a:t>提升廢棄矽藻土之附加價值，且有效減少資源之廢棄量，使資源循環再利用，並增加工業產值</a:t>
            </a:r>
          </a:p>
        </p:txBody>
      </p:sp>
      <p:sp>
        <p:nvSpPr>
          <p:cNvPr id="4" name="投影片編號版面配置區 3"/>
          <p:cNvSpPr>
            <a:spLocks noGrp="1"/>
          </p:cNvSpPr>
          <p:nvPr>
            <p:ph type="sldNum" sz="quarter" idx="12"/>
          </p:nvPr>
        </p:nvSpPr>
        <p:spPr/>
        <p:txBody>
          <a:bodyPr/>
          <a:lstStyle/>
          <a:p>
            <a:pPr>
              <a:defRPr/>
            </a:pPr>
            <a:fld id="{1D6A59C3-E607-4D9C-854B-0471D479A823}" type="slidenum">
              <a:rPr lang="zh-TW" altLang="en-US" smtClean="0"/>
              <a:pPr>
                <a:defRPr/>
              </a:pPr>
              <a:t>13</a:t>
            </a:fld>
            <a:endParaRPr lang="zh-TW" altLang="en-US"/>
          </a:p>
        </p:txBody>
      </p:sp>
    </p:spTree>
    <p:extLst>
      <p:ext uri="{BB962C8B-B14F-4D97-AF65-F5344CB8AC3E}">
        <p14:creationId xmlns:p14="http://schemas.microsoft.com/office/powerpoint/2010/main" val="1237615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14</a:t>
            </a:fld>
            <a:endParaRPr lang="zh-TW" altLang="en-US"/>
          </a:p>
        </p:txBody>
      </p:sp>
      <p:pic>
        <p:nvPicPr>
          <p:cNvPr id="5" name="圖片 4"/>
          <p:cNvPicPr>
            <a:picLocks noChangeAspect="1"/>
          </p:cNvPicPr>
          <p:nvPr/>
        </p:nvPicPr>
        <p:blipFill rotWithShape="1">
          <a:blip r:embed="rId2"/>
          <a:srcRect l="21003" t="25331" r="18241" b="27997"/>
          <a:stretch/>
        </p:blipFill>
        <p:spPr>
          <a:xfrm>
            <a:off x="3190967" y="1434857"/>
            <a:ext cx="5331206" cy="2303607"/>
          </a:xfrm>
          <a:prstGeom prst="rect">
            <a:avLst/>
          </a:prstGeom>
        </p:spPr>
      </p:pic>
      <p:sp>
        <p:nvSpPr>
          <p:cNvPr id="6" name="矩形 5"/>
          <p:cNvSpPr/>
          <p:nvPr/>
        </p:nvSpPr>
        <p:spPr>
          <a:xfrm>
            <a:off x="1420716" y="6061342"/>
            <a:ext cx="4512774" cy="338554"/>
          </a:xfrm>
          <a:prstGeom prst="rect">
            <a:avLst/>
          </a:prstGeom>
        </p:spPr>
        <p:txBody>
          <a:bodyPr wrap="none">
            <a:spAutoFit/>
          </a:bodyPr>
          <a:lstStyle/>
          <a:p>
            <a:r>
              <a:rPr lang="en-US" altLang="zh-TW" sz="1600" dirty="0">
                <a:solidFill>
                  <a:srgbClr val="0000FF"/>
                </a:solidFill>
                <a:latin typeface="Times New Roman" panose="02020603050405020304" pitchFamily="18" charset="0"/>
                <a:cs typeface="Times New Roman" panose="02020603050405020304" pitchFamily="18" charset="0"/>
              </a:rPr>
              <a:t>Materials Chemistry and Physics 242 (2020) 12249</a:t>
            </a:r>
            <a:endParaRPr lang="zh-TW" altLang="en-US" sz="1600" dirty="0">
              <a:solidFill>
                <a:srgbClr val="0000FF"/>
              </a:solidFill>
              <a:latin typeface="Times New Roman" panose="02020603050405020304" pitchFamily="18" charset="0"/>
              <a:cs typeface="Times New Roman" panose="02020603050405020304" pitchFamily="18" charset="0"/>
            </a:endParaRPr>
          </a:p>
        </p:txBody>
      </p:sp>
      <p:sp>
        <p:nvSpPr>
          <p:cNvPr id="7" name="矩形 6"/>
          <p:cNvSpPr/>
          <p:nvPr/>
        </p:nvSpPr>
        <p:spPr>
          <a:xfrm>
            <a:off x="1180407" y="683387"/>
            <a:ext cx="3610738" cy="523220"/>
          </a:xfrm>
          <a:prstGeom prst="rect">
            <a:avLst/>
          </a:prstGeom>
        </p:spPr>
        <p:txBody>
          <a:bodyPr wrap="square">
            <a:spAutoFit/>
          </a:bodyPr>
          <a:lstStyle/>
          <a:p>
            <a:pPr algn="ctr"/>
            <a:r>
              <a:rPr lang="zh-TW" altLang="en-US" sz="2800" b="1" dirty="0">
                <a:solidFill>
                  <a:srgbClr val="008000"/>
                </a:solidFill>
              </a:rPr>
              <a:t>矽藻土調溫織物</a:t>
            </a:r>
            <a:r>
              <a:rPr lang="en-US" altLang="zh-TW" sz="2800" b="1" dirty="0">
                <a:solidFill>
                  <a:srgbClr val="00B050"/>
                </a:solidFill>
                <a:latin typeface="Times New Roman" panose="02020603050405020304" pitchFamily="18" charset="0"/>
                <a:cs typeface="Times New Roman" panose="02020603050405020304" pitchFamily="18" charset="0"/>
              </a:rPr>
              <a:t> </a:t>
            </a:r>
            <a:endParaRPr lang="zh-TW" altLang="en-US" sz="2800" b="1" dirty="0">
              <a:solidFill>
                <a:srgbClr val="00B050"/>
              </a:solidFill>
              <a:latin typeface="Times New Roman" panose="02020603050405020304" pitchFamily="18" charset="0"/>
              <a:cs typeface="Times New Roman" panose="02020603050405020304" pitchFamily="18" charset="0"/>
            </a:endParaRPr>
          </a:p>
        </p:txBody>
      </p:sp>
      <p:sp>
        <p:nvSpPr>
          <p:cNvPr id="8" name="矩形 7"/>
          <p:cNvSpPr/>
          <p:nvPr/>
        </p:nvSpPr>
        <p:spPr>
          <a:xfrm>
            <a:off x="2257975" y="2720085"/>
            <a:ext cx="2160240" cy="307777"/>
          </a:xfrm>
          <a:prstGeom prst="rect">
            <a:avLst/>
          </a:prstGeom>
        </p:spPr>
        <p:txBody>
          <a:bodyPr wrap="square">
            <a:spAutoFit/>
          </a:bodyPr>
          <a:lstStyle/>
          <a:p>
            <a:r>
              <a:rPr lang="en-US" altLang="zh-TW" sz="1400" dirty="0">
                <a:solidFill>
                  <a:srgbClr val="FF0000"/>
                </a:solidFill>
                <a:latin typeface="Times New Roman" panose="02020603050405020304" pitchFamily="18" charset="0"/>
                <a:cs typeface="Times New Roman" panose="02020603050405020304" pitchFamily="18" charset="0"/>
              </a:rPr>
              <a:t>(from the brewing industry)</a:t>
            </a:r>
            <a:endParaRPr lang="zh-TW" altLang="en-US" sz="1400" dirty="0">
              <a:solidFill>
                <a:srgbClr val="FF0000"/>
              </a:solidFill>
              <a:latin typeface="Times New Roman" panose="02020603050405020304" pitchFamily="18" charset="0"/>
              <a:cs typeface="Times New Roman" panose="02020603050405020304" pitchFamily="18" charset="0"/>
            </a:endParaRPr>
          </a:p>
        </p:txBody>
      </p:sp>
      <p:pic>
        <p:nvPicPr>
          <p:cNvPr id="9" name="圖片 8"/>
          <p:cNvPicPr>
            <a:picLocks noChangeAspect="1"/>
          </p:cNvPicPr>
          <p:nvPr/>
        </p:nvPicPr>
        <p:blipFill rotWithShape="1">
          <a:blip r:embed="rId3"/>
          <a:srcRect l="52213" t="21778" r="9308" b="55658"/>
          <a:stretch/>
        </p:blipFill>
        <p:spPr>
          <a:xfrm>
            <a:off x="1106606" y="3954060"/>
            <a:ext cx="5394005" cy="1779196"/>
          </a:xfrm>
          <a:prstGeom prst="rect">
            <a:avLst/>
          </a:prstGeom>
        </p:spPr>
      </p:pic>
      <p:sp>
        <p:nvSpPr>
          <p:cNvPr id="11" name="弧形向右箭號 10"/>
          <p:cNvSpPr/>
          <p:nvPr/>
        </p:nvSpPr>
        <p:spPr>
          <a:xfrm>
            <a:off x="5933490" y="5067163"/>
            <a:ext cx="144016" cy="432048"/>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2" name="文字方塊 11"/>
          <p:cNvSpPr txBox="1"/>
          <p:nvPr/>
        </p:nvSpPr>
        <p:spPr>
          <a:xfrm>
            <a:off x="5308405" y="5095795"/>
            <a:ext cx="662523" cy="307777"/>
          </a:xfrm>
          <a:prstGeom prst="rect">
            <a:avLst/>
          </a:prstGeom>
          <a:noFill/>
        </p:spPr>
        <p:txBody>
          <a:bodyPr wrap="square" rtlCol="0">
            <a:spAutoFit/>
          </a:bodyPr>
          <a:lstStyle/>
          <a:p>
            <a:r>
              <a:rPr lang="en-US" altLang="zh-TW" sz="1400" b="1" dirty="0">
                <a:solidFill>
                  <a:srgbClr val="FF0000"/>
                </a:solidFill>
                <a:latin typeface="Times New Roman" panose="02020603050405020304" pitchFamily="18" charset="0"/>
                <a:cs typeface="Times New Roman" panose="02020603050405020304" pitchFamily="18" charset="0"/>
              </a:rPr>
              <a:t>-2.2</a:t>
            </a:r>
            <a:r>
              <a:rPr lang="en-US" altLang="zh-TW" sz="1400" b="1" baseline="30000" dirty="0">
                <a:solidFill>
                  <a:srgbClr val="FF0000"/>
                </a:solidFill>
                <a:latin typeface="Times New Roman" panose="02020603050405020304" pitchFamily="18" charset="0"/>
                <a:cs typeface="Times New Roman" panose="02020603050405020304" pitchFamily="18" charset="0"/>
              </a:rPr>
              <a:t>o</a:t>
            </a:r>
            <a:r>
              <a:rPr lang="en-US" altLang="zh-TW" sz="1400" b="1" dirty="0">
                <a:solidFill>
                  <a:srgbClr val="FF0000"/>
                </a:solidFill>
                <a:latin typeface="Times New Roman" panose="02020603050405020304" pitchFamily="18" charset="0"/>
                <a:cs typeface="Times New Roman" panose="02020603050405020304" pitchFamily="18" charset="0"/>
              </a:rPr>
              <a:t>C</a:t>
            </a:r>
            <a:endParaRPr lang="zh-TW" altLang="en-US" sz="1400" b="1" dirty="0">
              <a:solidFill>
                <a:srgbClr val="FF0000"/>
              </a:solidFill>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rotWithShape="1">
          <a:blip r:embed="rId4"/>
          <a:srcRect l="18752" t="28003" r="5489" b="9324"/>
          <a:stretch/>
        </p:blipFill>
        <p:spPr>
          <a:xfrm>
            <a:off x="6984689" y="3954060"/>
            <a:ext cx="4692794" cy="2019134"/>
          </a:xfrm>
          <a:prstGeom prst="rect">
            <a:avLst/>
          </a:prstGeom>
        </p:spPr>
      </p:pic>
    </p:spTree>
    <p:extLst>
      <p:ext uri="{BB962C8B-B14F-4D97-AF65-F5344CB8AC3E}">
        <p14:creationId xmlns:p14="http://schemas.microsoft.com/office/powerpoint/2010/main" val="127244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73" r="3351"/>
          <a:stretch/>
        </p:blipFill>
        <p:spPr bwMode="auto">
          <a:xfrm>
            <a:off x="1708732" y="4302285"/>
            <a:ext cx="4571645" cy="2075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1907490" y="658977"/>
            <a:ext cx="3788165" cy="615747"/>
          </a:xfrm>
        </p:spPr>
        <p:txBody>
          <a:bodyPr>
            <a:normAutofit/>
          </a:bodyPr>
          <a:lstStyle/>
          <a:p>
            <a:r>
              <a:rPr lang="zh-TW" altLang="en-US" sz="3200" b="1" dirty="0">
                <a:solidFill>
                  <a:srgbClr val="008000"/>
                </a:solidFill>
              </a:rPr>
              <a:t>矽藻土調溫混凝土</a:t>
            </a:r>
            <a:endParaRPr lang="zh-TW" altLang="en-US" sz="3200" dirty="0">
              <a:solidFill>
                <a:srgbClr val="008000"/>
              </a:solidFill>
            </a:endParaRPr>
          </a:p>
        </p:txBody>
      </p:sp>
      <p:sp>
        <p:nvSpPr>
          <p:cNvPr id="4" name="投影片編號版面配置區 3"/>
          <p:cNvSpPr>
            <a:spLocks noGrp="1"/>
          </p:cNvSpPr>
          <p:nvPr>
            <p:ph type="sldNum" sz="quarter" idx="12"/>
          </p:nvPr>
        </p:nvSpPr>
        <p:spPr/>
        <p:txBody>
          <a:bodyPr/>
          <a:lstStyle/>
          <a:p>
            <a:pPr>
              <a:defRPr/>
            </a:pPr>
            <a:fld id="{1D6A59C3-E607-4D9C-854B-0471D479A823}" type="slidenum">
              <a:rPr lang="zh-TW" altLang="en-US" smtClean="0"/>
              <a:pPr>
                <a:defRPr/>
              </a:pPr>
              <a:t>15</a:t>
            </a:fld>
            <a:endParaRPr lang="zh-TW" altLang="en-US"/>
          </a:p>
        </p:txBody>
      </p:sp>
      <p:sp>
        <p:nvSpPr>
          <p:cNvPr id="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 name="物件 5"/>
          <p:cNvGraphicFramePr>
            <a:graphicFrameLocks noChangeAspect="1"/>
          </p:cNvGraphicFramePr>
          <p:nvPr>
            <p:extLst>
              <p:ext uri="{D42A27DB-BD31-4B8C-83A1-F6EECF244321}">
                <p14:modId xmlns:p14="http://schemas.microsoft.com/office/powerpoint/2010/main" val="550527798"/>
              </p:ext>
            </p:extLst>
          </p:nvPr>
        </p:nvGraphicFramePr>
        <p:xfrm>
          <a:off x="2073560" y="1419252"/>
          <a:ext cx="3717636" cy="2738505"/>
        </p:xfrm>
        <a:graphic>
          <a:graphicData uri="http://schemas.openxmlformats.org/presentationml/2006/ole">
            <mc:AlternateContent xmlns:mc="http://schemas.openxmlformats.org/markup-compatibility/2006">
              <mc:Choice xmlns:v="urn:schemas-microsoft-com:vml" Requires="v">
                <p:oleObj r:id="rId3" imgW="4155034" imgH="2901696" progId="Origin50.Graph">
                  <p:embed/>
                </p:oleObj>
              </mc:Choice>
              <mc:Fallback>
                <p:oleObj r:id="rId3" imgW="4155034" imgH="2901696" progId="Origin50.Graph">
                  <p:embed/>
                  <p:pic>
                    <p:nvPicPr>
                      <p:cNvPr id="6" name="物件 5"/>
                      <p:cNvPicPr>
                        <a:picLocks noChangeAspect="1" noChangeArrowheads="1"/>
                      </p:cNvPicPr>
                      <p:nvPr/>
                    </p:nvPicPr>
                    <p:blipFill>
                      <a:blip r:embed="rId4">
                        <a:extLst>
                          <a:ext uri="{28A0092B-C50C-407E-A947-70E740481C1C}">
                            <a14:useLocalDpi xmlns:a14="http://schemas.microsoft.com/office/drawing/2010/main" val="0"/>
                          </a:ext>
                        </a:extLst>
                      </a:blip>
                      <a:srcRect l="6081" t="8014" r="11171" b="4247"/>
                      <a:stretch>
                        <a:fillRect/>
                      </a:stretch>
                    </p:blipFill>
                    <p:spPr bwMode="auto">
                      <a:xfrm>
                        <a:off x="2073560" y="1419252"/>
                        <a:ext cx="3717636" cy="2738505"/>
                      </a:xfrm>
                      <a:prstGeom prst="rect">
                        <a:avLst/>
                      </a:prstGeom>
                      <a:noFill/>
                    </p:spPr>
                  </p:pic>
                </p:oleObj>
              </mc:Fallback>
            </mc:AlternateContent>
          </a:graphicData>
        </a:graphic>
      </p:graphicFrame>
      <p:cxnSp>
        <p:nvCxnSpPr>
          <p:cNvPr id="8" name="直線接點 7"/>
          <p:cNvCxnSpPr/>
          <p:nvPr/>
        </p:nvCxnSpPr>
        <p:spPr>
          <a:xfrm>
            <a:off x="2611633" y="1930704"/>
            <a:ext cx="3075709" cy="18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3205557" y="1822334"/>
            <a:ext cx="1182255" cy="523220"/>
          </a:xfrm>
          <a:prstGeom prst="rect">
            <a:avLst/>
          </a:prstGeom>
          <a:noFill/>
        </p:spPr>
        <p:txBody>
          <a:bodyPr wrap="square" rtlCol="0">
            <a:spAutoFit/>
          </a:bodyPr>
          <a:lstStyle/>
          <a:p>
            <a:r>
              <a:rPr lang="en-US" altLang="zh-TW" sz="1400" b="1" dirty="0">
                <a:solidFill>
                  <a:srgbClr val="FF0000"/>
                </a:solidFill>
              </a:rPr>
              <a:t>210 kg/cm</a:t>
            </a:r>
            <a:r>
              <a:rPr lang="en-US" altLang="zh-TW" sz="1400" b="1" baseline="30000" dirty="0">
                <a:solidFill>
                  <a:srgbClr val="FF0000"/>
                </a:solidFill>
              </a:rPr>
              <a:t>2 </a:t>
            </a:r>
            <a:endParaRPr lang="zh-TW" altLang="en-US" sz="1400" b="1" dirty="0">
              <a:solidFill>
                <a:srgbClr val="FF0000"/>
              </a:solidFill>
            </a:endParaRPr>
          </a:p>
        </p:txBody>
      </p:sp>
      <p:graphicFrame>
        <p:nvGraphicFramePr>
          <p:cNvPr id="11" name="物件 10"/>
          <p:cNvGraphicFramePr>
            <a:graphicFrameLocks noChangeAspect="1"/>
          </p:cNvGraphicFramePr>
          <p:nvPr>
            <p:extLst>
              <p:ext uri="{D42A27DB-BD31-4B8C-83A1-F6EECF244321}">
                <p14:modId xmlns:p14="http://schemas.microsoft.com/office/powerpoint/2010/main" val="4181456008"/>
              </p:ext>
            </p:extLst>
          </p:nvPr>
        </p:nvGraphicFramePr>
        <p:xfrm>
          <a:off x="6522261" y="1909376"/>
          <a:ext cx="4801955" cy="3827476"/>
        </p:xfrm>
        <a:graphic>
          <a:graphicData uri="http://schemas.openxmlformats.org/presentationml/2006/ole">
            <mc:AlternateContent xmlns:mc="http://schemas.openxmlformats.org/markup-compatibility/2006">
              <mc:Choice xmlns:v="urn:schemas-microsoft-com:vml" Requires="v">
                <p:oleObj r:id="rId5" imgW="4155034" imgH="2901696" progId="Origin50.Graph">
                  <p:embed/>
                </p:oleObj>
              </mc:Choice>
              <mc:Fallback>
                <p:oleObj r:id="rId5" imgW="4155034" imgH="2901696" progId="Origin50.Graph">
                  <p:embed/>
                  <p:pic>
                    <p:nvPicPr>
                      <p:cNvPr id="11" name="物件 10"/>
                      <p:cNvPicPr>
                        <a:picLocks noChangeAspect="1" noChangeArrowheads="1"/>
                      </p:cNvPicPr>
                      <p:nvPr/>
                    </p:nvPicPr>
                    <p:blipFill>
                      <a:blip r:embed="rId6">
                        <a:extLst>
                          <a:ext uri="{28A0092B-C50C-407E-A947-70E740481C1C}">
                            <a14:useLocalDpi xmlns:a14="http://schemas.microsoft.com/office/drawing/2010/main" val="0"/>
                          </a:ext>
                        </a:extLst>
                      </a:blip>
                      <a:srcRect l="7742" t="8308" r="12044"/>
                      <a:stretch>
                        <a:fillRect/>
                      </a:stretch>
                    </p:blipFill>
                    <p:spPr bwMode="auto">
                      <a:xfrm>
                        <a:off x="6522261" y="1909376"/>
                        <a:ext cx="4801955" cy="3827476"/>
                      </a:xfrm>
                      <a:prstGeom prst="rect">
                        <a:avLst/>
                      </a:prstGeom>
                      <a:noFill/>
                    </p:spPr>
                  </p:pic>
                </p:oleObj>
              </mc:Fallback>
            </mc:AlternateContent>
          </a:graphicData>
        </a:graphic>
      </p:graphicFrame>
      <p:cxnSp>
        <p:nvCxnSpPr>
          <p:cNvPr id="12" name="直線接點 11"/>
          <p:cNvCxnSpPr/>
          <p:nvPr/>
        </p:nvCxnSpPr>
        <p:spPr>
          <a:xfrm>
            <a:off x="7152647" y="2911809"/>
            <a:ext cx="4033739" cy="62959"/>
          </a:xfrm>
          <a:prstGeom prst="line">
            <a:avLst/>
          </a:prstGeom>
          <a:ln w="31750">
            <a:solidFill>
              <a:srgbClr val="0066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576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163489" y="2132949"/>
            <a:ext cx="4288353" cy="707886"/>
          </a:xfrm>
          <a:prstGeom prst="rect">
            <a:avLst/>
          </a:prstGeom>
        </p:spPr>
        <p:txBody>
          <a:bodyPr wrap="none">
            <a:spAutoFit/>
          </a:bodyPr>
          <a:lstStyle/>
          <a:p>
            <a:r>
              <a:rPr lang="zh-TW" altLang="en-US" sz="4000" b="1" dirty="0">
                <a:solidFill>
                  <a:srgbClr val="00B050"/>
                </a:solidFill>
              </a:rPr>
              <a:t>環保阻燃複合材料</a:t>
            </a:r>
            <a:endParaRPr lang="en-US" altLang="zh-TW" sz="4000" b="1" dirty="0">
              <a:solidFill>
                <a:srgbClr val="00B050"/>
              </a:solidFill>
            </a:endParaRPr>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11346" r="43537" b="37282"/>
          <a:stretch/>
        </p:blipFill>
        <p:spPr>
          <a:xfrm rot="20747693">
            <a:off x="3363543" y="3880170"/>
            <a:ext cx="2654302" cy="1609968"/>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58989" t="11346" r="7095" b="57782"/>
          <a:stretch/>
        </p:blipFill>
        <p:spPr>
          <a:xfrm>
            <a:off x="6830647" y="3985677"/>
            <a:ext cx="2458854" cy="1398954"/>
          </a:xfrm>
          <a:prstGeom prst="rect">
            <a:avLst/>
          </a:prstGeom>
        </p:spPr>
      </p:pic>
    </p:spTree>
    <p:extLst>
      <p:ext uri="{BB962C8B-B14F-4D97-AF65-F5344CB8AC3E}">
        <p14:creationId xmlns:p14="http://schemas.microsoft.com/office/powerpoint/2010/main" val="687519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PA_淘宝店chenying0907 26">
            <a:extLst>
              <a:ext uri="{FF2B5EF4-FFF2-40B4-BE49-F238E27FC236}">
                <a16:creationId xmlns:a16="http://schemas.microsoft.com/office/drawing/2014/main" id="{AB48AF61-5ACD-0D45-B2F3-A1836EB36D7F}"/>
              </a:ext>
            </a:extLst>
          </p:cNvPr>
          <p:cNvGrpSpPr/>
          <p:nvPr>
            <p:custDataLst>
              <p:tags r:id="rId1"/>
            </p:custDataLst>
          </p:nvPr>
        </p:nvGrpSpPr>
        <p:grpSpPr>
          <a:xfrm>
            <a:off x="-1970" y="0"/>
            <a:ext cx="827667" cy="1055811"/>
            <a:chOff x="0" y="-21236"/>
            <a:chExt cx="3311527" cy="4224338"/>
          </a:xfrm>
        </p:grpSpPr>
        <p:sp>
          <p:nvSpPr>
            <p:cNvPr id="25" name="淘宝店chenying0907 37">
              <a:extLst>
                <a:ext uri="{FF2B5EF4-FFF2-40B4-BE49-F238E27FC236}">
                  <a16:creationId xmlns:a16="http://schemas.microsoft.com/office/drawing/2014/main" id="{8F5A0951-DB75-1A49-8A58-26F6EC5B0E32}"/>
                </a:ext>
              </a:extLst>
            </p:cNvPr>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E5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Noto Sans S Chinese Medium" panose="020B0600000000000000" pitchFamily="34" charset="-122"/>
                <a:ea typeface="Noto Sans S Chinese Medium" panose="020B0600000000000000" pitchFamily="34" charset="-122"/>
              </a:endParaRPr>
            </a:p>
          </p:txBody>
        </p:sp>
        <p:sp>
          <p:nvSpPr>
            <p:cNvPr id="26" name="淘宝店chenying0907 38">
              <a:extLst>
                <a:ext uri="{FF2B5EF4-FFF2-40B4-BE49-F238E27FC236}">
                  <a16:creationId xmlns:a16="http://schemas.microsoft.com/office/drawing/2014/main" id="{2047FA71-C4A4-BB45-9812-06D7EB4C0DF3}"/>
                </a:ext>
              </a:extLst>
            </p:cNvPr>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6E7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Noto Sans S Chinese Medium" panose="020B0600000000000000" pitchFamily="34" charset="-122"/>
                <a:ea typeface="Noto Sans S Chinese Medium" panose="020B0600000000000000" pitchFamily="34" charset="-122"/>
              </a:endParaRPr>
            </a:p>
          </p:txBody>
        </p:sp>
        <p:sp>
          <p:nvSpPr>
            <p:cNvPr id="27" name="淘宝店chenying0907 39">
              <a:extLst>
                <a:ext uri="{FF2B5EF4-FFF2-40B4-BE49-F238E27FC236}">
                  <a16:creationId xmlns:a16="http://schemas.microsoft.com/office/drawing/2014/main" id="{101C7CA2-35AF-9448-89AE-D405B60CEC00}"/>
                </a:ext>
              </a:extLst>
            </p:cNvPr>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D9AB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Noto Sans S Chinese Medium" panose="020B0600000000000000" pitchFamily="34" charset="-122"/>
                <a:ea typeface="Noto Sans S Chinese Medium" panose="020B0600000000000000" pitchFamily="34" charset="-122"/>
              </a:endParaRPr>
            </a:p>
          </p:txBody>
        </p:sp>
      </p:grpSp>
      <p:sp>
        <p:nvSpPr>
          <p:cNvPr id="30" name="PA_淘宝店chenying0907 23">
            <a:extLst>
              <a:ext uri="{FF2B5EF4-FFF2-40B4-BE49-F238E27FC236}">
                <a16:creationId xmlns:a16="http://schemas.microsoft.com/office/drawing/2014/main" id="{165EC2AF-106E-4A4E-BBAE-49237E039A26}"/>
              </a:ext>
            </a:extLst>
          </p:cNvPr>
          <p:cNvSpPr/>
          <p:nvPr>
            <p:custDataLst>
              <p:tags r:id="rId2"/>
            </p:custDataLst>
          </p:nvPr>
        </p:nvSpPr>
        <p:spPr>
          <a:xfrm>
            <a:off x="1435971" y="1356896"/>
            <a:ext cx="9835409" cy="4524315"/>
          </a:xfrm>
          <a:prstGeom prst="rect">
            <a:avLst/>
          </a:prstGeom>
        </p:spPr>
        <p:txBody>
          <a:bodyPr wrap="square">
            <a:spAutoFit/>
          </a:bodyPr>
          <a:lstStyle/>
          <a:p>
            <a:pPr marL="228594" indent="-228594">
              <a:lnSpc>
                <a:spcPct val="150000"/>
              </a:lnSpc>
              <a:buClr>
                <a:schemeClr val="accent4">
                  <a:lumMod val="60000"/>
                  <a:lumOff val="40000"/>
                </a:schemeClr>
              </a:buClr>
              <a:buFont typeface="Wingdings" panose="05000000000000000000" pitchFamily="2" charset="2"/>
              <a:buChar char="p"/>
            </a:pP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近幾十年來，因傳統</a:t>
            </a:r>
            <a:r>
              <a:rPr lang="zh-TW" altLang="en-US" sz="2400" dirty="0">
                <a:solidFill>
                  <a:srgbClr val="FF0000"/>
                </a:solidFill>
                <a:latin typeface="微軟正黑體" panose="020B0604030504040204" pitchFamily="34" charset="-120"/>
                <a:ea typeface="微軟正黑體" panose="020B0604030504040204" pitchFamily="34" charset="-120"/>
              </a:rPr>
              <a:t>鹵系化合物</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具有毒性及造成的環境問題，取代其之</a:t>
            </a:r>
            <a:r>
              <a:rPr lang="zh-TW" altLang="en-US" sz="2400" dirty="0">
                <a:solidFill>
                  <a:srgbClr val="FF0000"/>
                </a:solidFill>
                <a:latin typeface="微軟正黑體" panose="020B0604030504040204" pitchFamily="34" charset="-120"/>
                <a:ea typeface="微軟正黑體" panose="020B0604030504040204" pitchFamily="34" charset="-120"/>
              </a:rPr>
              <a:t>無鹵阻燃材料</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廣受關注</a:t>
            </a:r>
            <a:endPar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marL="228594" indent="-228594">
              <a:lnSpc>
                <a:spcPct val="150000"/>
              </a:lnSpc>
              <a:buClr>
                <a:schemeClr val="accent4">
                  <a:lumMod val="60000"/>
                  <a:lumOff val="40000"/>
                </a:schemeClr>
              </a:buClr>
              <a:buFont typeface="Wingdings" panose="05000000000000000000" pitchFamily="2" charset="2"/>
              <a:buChar char="p"/>
            </a:pPr>
            <a:r>
              <a:rPr lang="zh-TW" altLang="en-US" sz="2400" dirty="0">
                <a:latin typeface="微軟正黑體" panose="020B0604030504040204" pitchFamily="34" charset="-120"/>
                <a:ea typeface="微軟正黑體" panose="020B0604030504040204" pitchFamily="34" charset="-120"/>
              </a:rPr>
              <a:t>目前無鹵阻燃材料以</a:t>
            </a:r>
            <a:r>
              <a:rPr lang="zh-TW" altLang="en-US" sz="2400" dirty="0">
                <a:solidFill>
                  <a:srgbClr val="FF0000"/>
                </a:solidFill>
                <a:latin typeface="微軟正黑體" panose="020B0604030504040204" pitchFamily="34" charset="-120"/>
                <a:ea typeface="微軟正黑體" panose="020B0604030504040204" pitchFamily="34" charset="-120"/>
              </a:rPr>
              <a:t>磷系阻燃劑</a:t>
            </a:r>
            <a:r>
              <a:rPr lang="zh-TW" altLang="en-US" sz="2400" dirty="0">
                <a:latin typeface="微軟正黑體" panose="020B0604030504040204" pitchFamily="34" charset="-120"/>
                <a:ea typeface="微軟正黑體" panose="020B0604030504040204" pitchFamily="34" charset="-120"/>
              </a:rPr>
              <a:t>為主</a:t>
            </a:r>
            <a:endParaRPr lang="en-US" altLang="zh-TW" sz="2400" dirty="0">
              <a:latin typeface="微軟正黑體" panose="020B0604030504040204" pitchFamily="34" charset="-120"/>
              <a:ea typeface="微軟正黑體" panose="020B0604030504040204" pitchFamily="34" charset="-120"/>
            </a:endParaRPr>
          </a:p>
          <a:p>
            <a:pPr marL="228594" indent="-228594">
              <a:lnSpc>
                <a:spcPct val="150000"/>
              </a:lnSpc>
              <a:buClr>
                <a:schemeClr val="accent4">
                  <a:lumMod val="60000"/>
                  <a:lumOff val="40000"/>
                </a:schemeClr>
              </a:buClr>
              <a:buFont typeface="Wingdings" panose="05000000000000000000" pitchFamily="2" charset="2"/>
              <a:buChar char="p"/>
            </a:pPr>
            <a:r>
              <a:rPr lang="zh-TW" altLang="en-US" sz="2400" dirty="0">
                <a:solidFill>
                  <a:srgbClr val="FF0000"/>
                </a:solidFill>
                <a:latin typeface="微軟正黑體" panose="020B0604030504040204" pitchFamily="34" charset="-120"/>
                <a:ea typeface="微軟正黑體" panose="020B0604030504040204" pitchFamily="34" charset="-120"/>
              </a:rPr>
              <a:t>膨脹石墨（</a:t>
            </a:r>
            <a:r>
              <a:rPr lang="en-US" altLang="zh-TW" sz="2400" dirty="0">
                <a:solidFill>
                  <a:srgbClr val="FF0000"/>
                </a:solidFill>
                <a:latin typeface="微軟正黑體" panose="020B0604030504040204" pitchFamily="34" charset="-120"/>
                <a:ea typeface="微軟正黑體" panose="020B0604030504040204" pitchFamily="34" charset="-120"/>
              </a:rPr>
              <a:t>EG</a:t>
            </a:r>
            <a:r>
              <a:rPr lang="zh-TW" altLang="en-US"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型態上是石墨化合物，其中在碳層之間添加硫酸和高錳酸鉀。當對</a:t>
            </a:r>
            <a:r>
              <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rPr>
              <a:t>EG</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施加熱量時，晶面的間距從</a:t>
            </a:r>
            <a:r>
              <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rPr>
              <a:t>0.335nm</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增加到大約</a:t>
            </a:r>
            <a:r>
              <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rPr>
              <a:t>0.789nm</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，產生大量的</a:t>
            </a:r>
            <a:r>
              <a:rPr lang="zh-TW" altLang="en-US" sz="2400" dirty="0">
                <a:solidFill>
                  <a:srgbClr val="FF0000"/>
                </a:solidFill>
                <a:latin typeface="微軟正黑體" panose="020B0604030504040204" pitchFamily="34" charset="-120"/>
                <a:ea typeface="微軟正黑體" panose="020B0604030504040204" pitchFamily="34" charset="-120"/>
              </a:rPr>
              <a:t>絕緣層</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，從而改善複合材料的阻燃性</a:t>
            </a:r>
            <a:endPar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marL="228594" indent="-228594">
              <a:lnSpc>
                <a:spcPct val="150000"/>
              </a:lnSpc>
              <a:buClr>
                <a:schemeClr val="accent4">
                  <a:lumMod val="60000"/>
                  <a:lumOff val="40000"/>
                </a:schemeClr>
              </a:buClr>
              <a:buFont typeface="Wingdings" panose="05000000000000000000" pitchFamily="2" charset="2"/>
              <a:buChar char="p"/>
            </a:pP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在膨脹型阻燃劑中添加</a:t>
            </a:r>
            <a:r>
              <a:rPr lang="zh-TW" altLang="en-US" sz="2400" dirty="0">
                <a:solidFill>
                  <a:srgbClr val="FF0000"/>
                </a:solidFill>
                <a:latin typeface="微軟正黑體" panose="020B0604030504040204" pitchFamily="34" charset="-120"/>
                <a:ea typeface="微軟正黑體" panose="020B0604030504040204" pitchFamily="34" charset="-120"/>
              </a:rPr>
              <a:t>磷系阻燃劑</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，對提高</a:t>
            </a:r>
            <a:r>
              <a:rPr lang="zh-TW" altLang="en-US" sz="2400" dirty="0">
                <a:solidFill>
                  <a:srgbClr val="FF0000"/>
                </a:solidFill>
                <a:latin typeface="微軟正黑體" panose="020B0604030504040204" pitchFamily="34" charset="-120"/>
                <a:ea typeface="微軟正黑體" panose="020B0604030504040204" pitchFamily="34" charset="-120"/>
              </a:rPr>
              <a:t>限氧指數（</a:t>
            </a:r>
            <a:r>
              <a:rPr lang="en-US" altLang="zh-TW" sz="2400" dirty="0">
                <a:solidFill>
                  <a:srgbClr val="FF0000"/>
                </a:solidFill>
                <a:latin typeface="微軟正黑體" panose="020B0604030504040204" pitchFamily="34" charset="-120"/>
                <a:ea typeface="微軟正黑體" panose="020B0604030504040204" pitchFamily="34" charset="-120"/>
              </a:rPr>
              <a:t>LOI</a:t>
            </a:r>
            <a:r>
              <a:rPr lang="zh-TW" altLang="en-US"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及</a:t>
            </a:r>
            <a:r>
              <a:rPr lang="zh-TW" altLang="en-US" sz="2400" dirty="0">
                <a:solidFill>
                  <a:srgbClr val="FF0000"/>
                </a:solidFill>
                <a:latin typeface="微軟正黑體" panose="020B0604030504040204" pitchFamily="34" charset="-120"/>
                <a:ea typeface="微軟正黑體" panose="020B0604030504040204" pitchFamily="34" charset="-120"/>
              </a:rPr>
              <a:t>抗滴落性能</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具有協同作用。但添加</a:t>
            </a:r>
            <a:r>
              <a:rPr lang="zh-TW" altLang="en-US" sz="2400" dirty="0">
                <a:solidFill>
                  <a:srgbClr val="FF0000"/>
                </a:solidFill>
                <a:latin typeface="微軟正黑體" panose="020B0604030504040204" pitchFamily="34" charset="-120"/>
                <a:ea typeface="微軟正黑體" panose="020B0604030504040204" pitchFamily="34" charset="-120"/>
              </a:rPr>
              <a:t>造成材料物性明顯下降</a:t>
            </a:r>
            <a:r>
              <a:rPr lang="zh-TW" altLang="en-US" sz="2400" dirty="0">
                <a:solidFill>
                  <a:schemeClr val="tx1">
                    <a:lumMod val="85000"/>
                    <a:lumOff val="15000"/>
                  </a:schemeClr>
                </a:solidFill>
                <a:latin typeface="新細明體"/>
                <a:ea typeface="新細明體"/>
              </a:rPr>
              <a:t>。</a:t>
            </a:r>
            <a:endPar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fld id="{E66E56CE-4814-4E2E-8948-A855BBA3D955}" type="slidenum">
              <a:rPr lang="zh-TW" altLang="en-US" smtClean="0"/>
              <a:t>17</a:t>
            </a:fld>
            <a:endParaRPr lang="zh-TW" altLang="en-US"/>
          </a:p>
        </p:txBody>
      </p:sp>
    </p:spTree>
    <p:extLst>
      <p:ext uri="{BB962C8B-B14F-4D97-AF65-F5344CB8AC3E}">
        <p14:creationId xmlns:p14="http://schemas.microsoft.com/office/powerpoint/2010/main" val="3254487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_淘宝店chenying0907 23">
            <a:extLst>
              <a:ext uri="{FF2B5EF4-FFF2-40B4-BE49-F238E27FC236}">
                <a16:creationId xmlns:a16="http://schemas.microsoft.com/office/drawing/2014/main" id="{165EC2AF-106E-4A4E-BBAE-49237E039A26}"/>
              </a:ext>
            </a:extLst>
          </p:cNvPr>
          <p:cNvSpPr/>
          <p:nvPr>
            <p:custDataLst>
              <p:tags r:id="rId1"/>
            </p:custDataLst>
          </p:nvPr>
        </p:nvSpPr>
        <p:spPr>
          <a:xfrm>
            <a:off x="1508930" y="1496919"/>
            <a:ext cx="9706465" cy="4524315"/>
          </a:xfrm>
          <a:prstGeom prst="rect">
            <a:avLst/>
          </a:prstGeom>
        </p:spPr>
        <p:txBody>
          <a:bodyPr wrap="square">
            <a:spAutoFit/>
          </a:bodyPr>
          <a:lstStyle/>
          <a:p>
            <a:pPr marL="228594" indent="-228594">
              <a:lnSpc>
                <a:spcPct val="150000"/>
              </a:lnSpc>
              <a:buClr>
                <a:schemeClr val="accent4">
                  <a:lumMod val="60000"/>
                  <a:lumOff val="40000"/>
                </a:schemeClr>
              </a:buClr>
              <a:buFont typeface="Wingdings" panose="05000000000000000000" pitchFamily="2" charset="2"/>
              <a:buChar char="p"/>
            </a:pP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本技術係一種環保無鹵阻燃高分子材料，採用</a:t>
            </a:r>
            <a:r>
              <a:rPr lang="zh-TW" altLang="en-US" sz="2400" dirty="0">
                <a:latin typeface="微軟正黑體" panose="020B0604030504040204" pitchFamily="34" charset="-120"/>
                <a:ea typeface="微軟正黑體" panose="020B0604030504040204" pitchFamily="34" charset="-120"/>
              </a:rPr>
              <a:t>聚烯烴高分子材料、</a:t>
            </a:r>
            <a:r>
              <a:rPr lang="zh-TW" altLang="en-US" sz="2400" dirty="0">
                <a:solidFill>
                  <a:srgbClr val="FF0000"/>
                </a:solidFill>
                <a:latin typeface="微軟正黑體" panose="020B0604030504040204" pitchFamily="34" charset="-120"/>
                <a:ea typeface="微軟正黑體" panose="020B0604030504040204" pitchFamily="34" charset="-120"/>
              </a:rPr>
              <a:t>改質廢棄矽藻土</a:t>
            </a:r>
            <a:r>
              <a:rPr lang="zh-TW" altLang="en-US" sz="2400" dirty="0">
                <a:latin typeface="微軟正黑體" panose="020B0604030504040204" pitchFamily="34" charset="-120"/>
                <a:ea typeface="微軟正黑體" panose="020B0604030504040204" pitchFamily="34" charset="-120"/>
              </a:rPr>
              <a:t>、磷系阻燃劑及膨脹石墨</a:t>
            </a:r>
            <a:endParaRPr lang="en-US" altLang="zh-TW" sz="2400" dirty="0">
              <a:latin typeface="微軟正黑體" panose="020B0604030504040204" pitchFamily="34" charset="-120"/>
              <a:ea typeface="微軟正黑體" panose="020B0604030504040204" pitchFamily="34" charset="-120"/>
            </a:endParaRPr>
          </a:p>
          <a:p>
            <a:pPr marL="228594" indent="-228594">
              <a:lnSpc>
                <a:spcPct val="150000"/>
              </a:lnSpc>
              <a:buClr>
                <a:schemeClr val="accent4">
                  <a:lumMod val="60000"/>
                  <a:lumOff val="40000"/>
                </a:schemeClr>
              </a:buClr>
              <a:buFont typeface="Wingdings" panose="05000000000000000000" pitchFamily="2" charset="2"/>
              <a:buChar char="p"/>
            </a:pP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本技術首先利用</a:t>
            </a:r>
            <a:r>
              <a:rPr lang="zh-TW" altLang="en-US" sz="2400" dirty="0">
                <a:solidFill>
                  <a:srgbClr val="FF0000"/>
                </a:solidFill>
                <a:latin typeface="微軟正黑體" panose="020B0604030504040204" pitchFamily="34" charset="-120"/>
                <a:ea typeface="微軟正黑體" panose="020B0604030504040204" pitchFamily="34" charset="-120"/>
              </a:rPr>
              <a:t>熱處理</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及</a:t>
            </a:r>
            <a:r>
              <a:rPr lang="zh-TW" altLang="en-US" sz="2400" dirty="0">
                <a:solidFill>
                  <a:srgbClr val="FF0000"/>
                </a:solidFill>
                <a:latin typeface="微軟正黑體" panose="020B0604030504040204" pitchFamily="34" charset="-120"/>
                <a:ea typeface="微軟正黑體" panose="020B0604030504040204" pitchFamily="34" charset="-120"/>
              </a:rPr>
              <a:t>丙三甲氧矽烷改質矽藻土</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，增加聚</a:t>
            </a:r>
            <a:r>
              <a:rPr lang="zh-TW" altLang="en-US" sz="2400" dirty="0">
                <a:latin typeface="微軟正黑體" panose="020B0604030504040204" pitchFamily="34" charset="-120"/>
                <a:ea typeface="微軟正黑體" panose="020B0604030504040204" pitchFamily="34" charset="-120"/>
              </a:rPr>
              <a:t>烯</a:t>
            </a:r>
            <a:r>
              <a:rPr lang="zh-TW" altLang="en-US" sz="2400" dirty="0">
                <a:latin typeface="微軟正黑體"/>
                <a:ea typeface="微軟正黑體"/>
              </a:rPr>
              <a:t>烴</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高分子材料與矽藻土之親和性</a:t>
            </a:r>
            <a:endPar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marL="228594" indent="-228594">
              <a:lnSpc>
                <a:spcPct val="150000"/>
              </a:lnSpc>
              <a:buClr>
                <a:schemeClr val="accent4">
                  <a:lumMod val="60000"/>
                  <a:lumOff val="40000"/>
                </a:schemeClr>
              </a:buClr>
              <a:buFont typeface="Wingdings" panose="05000000000000000000" pitchFamily="2" charset="2"/>
              <a:buChar char="p"/>
            </a:pPr>
            <a:r>
              <a:rPr lang="zh-TW" altLang="en-US" sz="2400" dirty="0">
                <a:solidFill>
                  <a:schemeClr val="tx1">
                    <a:lumMod val="85000"/>
                    <a:lumOff val="15000"/>
                  </a:schemeClr>
                </a:solidFill>
                <a:latin typeface="微軟正黑體" pitchFamily="34" charset="-120"/>
              </a:rPr>
              <a:t>使用</a:t>
            </a:r>
            <a:r>
              <a:rPr lang="zh-TW" altLang="en-US" sz="2400" dirty="0">
                <a:solidFill>
                  <a:srgbClr val="FF0000"/>
                </a:solidFill>
                <a:latin typeface="微軟正黑體" pitchFamily="34" charset="-120"/>
              </a:rPr>
              <a:t>膨脹型</a:t>
            </a:r>
            <a:r>
              <a:rPr lang="zh-TW" altLang="en-US" sz="2400" dirty="0">
                <a:latin typeface="微軟正黑體" pitchFamily="34" charset="-120"/>
              </a:rPr>
              <a:t>或</a:t>
            </a:r>
            <a:r>
              <a:rPr lang="zh-TW" altLang="en-US" sz="2400" dirty="0">
                <a:solidFill>
                  <a:srgbClr val="FF0000"/>
                </a:solidFill>
                <a:latin typeface="微軟正黑體" pitchFamily="34" charset="-120"/>
              </a:rPr>
              <a:t>磷系阻燃劑</a:t>
            </a:r>
            <a:r>
              <a:rPr lang="zh-TW" altLang="en-US" sz="2400" dirty="0">
                <a:solidFill>
                  <a:schemeClr val="tx1">
                    <a:lumMod val="85000"/>
                    <a:lumOff val="15000"/>
                  </a:schemeClr>
                </a:solidFill>
                <a:latin typeface="微軟正黑體" pitchFamily="34" charset="-120"/>
              </a:rPr>
              <a:t>通常需要相對</a:t>
            </a:r>
            <a:r>
              <a:rPr lang="zh-TW" altLang="en-US" sz="2400" dirty="0">
                <a:solidFill>
                  <a:srgbClr val="FF0000"/>
                </a:solidFill>
                <a:latin typeface="微軟正黑體" pitchFamily="34" charset="-120"/>
              </a:rPr>
              <a:t>高的添加量</a:t>
            </a:r>
            <a:endParaRPr lang="en-US" altLang="zh-TW" sz="240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marL="228594" indent="-228594">
              <a:lnSpc>
                <a:spcPct val="150000"/>
              </a:lnSpc>
              <a:buClr>
                <a:schemeClr val="accent4">
                  <a:lumMod val="60000"/>
                  <a:lumOff val="40000"/>
                </a:schemeClr>
              </a:buClr>
              <a:buFont typeface="Wingdings" panose="05000000000000000000" pitchFamily="2" charset="2"/>
              <a:buChar char="p"/>
            </a:pP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採用</a:t>
            </a:r>
            <a:r>
              <a:rPr lang="zh-TW" altLang="en-US" sz="2400" dirty="0">
                <a:solidFill>
                  <a:srgbClr val="FF0000"/>
                </a:solidFill>
                <a:latin typeface="微軟正黑體" panose="020B0604030504040204" pitchFamily="34" charset="-120"/>
                <a:ea typeface="微軟正黑體" panose="020B0604030504040204" pitchFamily="34" charset="-120"/>
              </a:rPr>
              <a:t>改質矽藻土</a:t>
            </a:r>
            <a:r>
              <a:rPr lang="zh-TW" altLang="en-US" sz="2400" dirty="0">
                <a:latin typeface="微軟正黑體" panose="020B0604030504040204" pitchFamily="34" charset="-120"/>
                <a:ea typeface="微軟正黑體" panose="020B0604030504040204" pitchFamily="34" charset="-120"/>
              </a:rPr>
              <a:t>並具有</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阻燃之協同效應，不僅可以</a:t>
            </a:r>
            <a:r>
              <a:rPr lang="zh-TW" altLang="en-US" sz="2400" dirty="0">
                <a:solidFill>
                  <a:srgbClr val="FF0000"/>
                </a:solidFill>
                <a:latin typeface="微軟正黑體" panose="020B0604030504040204" pitchFamily="34" charset="-120"/>
                <a:ea typeface="微軟正黑體" panose="020B0604030504040204" pitchFamily="34" charset="-120"/>
              </a:rPr>
              <a:t>減少磷系阻燃劑之用量</a:t>
            </a:r>
            <a:r>
              <a:rPr lang="zh-TW" altLang="en-US" sz="2400" dirty="0">
                <a:solidFill>
                  <a:schemeClr val="tx1">
                    <a:lumMod val="85000"/>
                    <a:lumOff val="15000"/>
                  </a:schemeClr>
                </a:solidFill>
                <a:latin typeface="標楷體"/>
                <a:ea typeface="標楷體"/>
              </a:rPr>
              <a:t>，</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並能</a:t>
            </a:r>
            <a:r>
              <a:rPr lang="zh-TW" altLang="en-US" sz="2400" dirty="0">
                <a:solidFill>
                  <a:srgbClr val="FF0000"/>
                </a:solidFill>
                <a:latin typeface="微軟正黑體" panose="020B0604030504040204" pitchFamily="34" charset="-120"/>
                <a:ea typeface="微軟正黑體" panose="020B0604030504040204" pitchFamily="34" charset="-120"/>
              </a:rPr>
              <a:t>維持材料機械性質</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並</a:t>
            </a:r>
            <a:r>
              <a:rPr lang="zh-TW" altLang="en-US" sz="2400" dirty="0">
                <a:solidFill>
                  <a:srgbClr val="FF0000"/>
                </a:solidFill>
                <a:latin typeface="微軟正黑體" panose="020B0604030504040204" pitchFamily="34" charset="-120"/>
                <a:ea typeface="微軟正黑體" panose="020B0604030504040204" pitchFamily="34" charset="-120"/>
              </a:rPr>
              <a:t>降低成本</a:t>
            </a:r>
            <a:r>
              <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rPr>
              <a:t>。</a:t>
            </a:r>
          </a:p>
          <a:p>
            <a:pPr>
              <a:lnSpc>
                <a:spcPct val="150000"/>
              </a:lnSpc>
              <a:buClr>
                <a:schemeClr val="accent3"/>
              </a:buClr>
            </a:pPr>
            <a:endParaRPr lang="zh-TW" altLang="en-US" sz="24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8" name="投影片編號版面配置區 7"/>
          <p:cNvSpPr>
            <a:spLocks noGrp="1"/>
          </p:cNvSpPr>
          <p:nvPr>
            <p:ph type="sldNum" sz="quarter" idx="12"/>
          </p:nvPr>
        </p:nvSpPr>
        <p:spPr/>
        <p:txBody>
          <a:bodyPr/>
          <a:lstStyle/>
          <a:p>
            <a:fld id="{E66E56CE-4814-4E2E-8948-A855BBA3D955}" type="slidenum">
              <a:rPr lang="zh-TW" altLang="en-US" smtClean="0"/>
              <a:t>18</a:t>
            </a:fld>
            <a:endParaRPr lang="zh-TW" altLang="en-US"/>
          </a:p>
        </p:txBody>
      </p:sp>
    </p:spTree>
    <p:extLst>
      <p:ext uri="{BB962C8B-B14F-4D97-AF65-F5344CB8AC3E}">
        <p14:creationId xmlns:p14="http://schemas.microsoft.com/office/powerpoint/2010/main" val="2240071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7057428" y="3294343"/>
            <a:ext cx="2153920" cy="294060"/>
          </a:xfrm>
          <a:prstGeom prst="rect">
            <a:avLst/>
          </a:prstGeom>
          <a:solidFill>
            <a:srgbClr val="DBACA5">
              <a:alpha val="50196"/>
            </a:srgbClr>
          </a:solidFill>
          <a:ln>
            <a:solidFill>
              <a:srgbClr val="F6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39" name="矩形 38"/>
          <p:cNvSpPr/>
          <p:nvPr/>
        </p:nvSpPr>
        <p:spPr>
          <a:xfrm>
            <a:off x="6990927" y="2327451"/>
            <a:ext cx="2153920" cy="294060"/>
          </a:xfrm>
          <a:prstGeom prst="rect">
            <a:avLst/>
          </a:prstGeom>
          <a:solidFill>
            <a:srgbClr val="DBACA5">
              <a:alpha val="50196"/>
            </a:srgbClr>
          </a:solidFill>
          <a:ln>
            <a:solidFill>
              <a:srgbClr val="F6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41" name="矩形 40"/>
          <p:cNvSpPr/>
          <p:nvPr/>
        </p:nvSpPr>
        <p:spPr>
          <a:xfrm>
            <a:off x="6990927" y="2618616"/>
            <a:ext cx="2153920" cy="294060"/>
          </a:xfrm>
          <a:prstGeom prst="rect">
            <a:avLst/>
          </a:prstGeom>
          <a:solidFill>
            <a:srgbClr val="DBACA5">
              <a:alpha val="50196"/>
            </a:srgbClr>
          </a:solidFill>
          <a:ln>
            <a:solidFill>
              <a:srgbClr val="F6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7" name="PA_任意多边形 22">
            <a:extLst>
              <a:ext uri="{FF2B5EF4-FFF2-40B4-BE49-F238E27FC236}">
                <a16:creationId xmlns:a16="http://schemas.microsoft.com/office/drawing/2014/main" id="{2C9A46BA-5E37-6746-AF83-8E6DFB8B437F}"/>
              </a:ext>
            </a:extLst>
          </p:cNvPr>
          <p:cNvSpPr>
            <a:spLocks/>
          </p:cNvSpPr>
          <p:nvPr>
            <p:custDataLst>
              <p:tags r:id="rId1"/>
            </p:custDataLst>
          </p:nvPr>
        </p:nvSpPr>
        <p:spPr bwMode="auto">
          <a:xfrm>
            <a:off x="7649633" y="2"/>
            <a:ext cx="4555067" cy="4425199"/>
          </a:xfrm>
          <a:custGeom>
            <a:avLst/>
            <a:gdLst>
              <a:gd name="T0" fmla="*/ 0 w 2152"/>
              <a:gd name="T1" fmla="*/ 0 h 2090"/>
              <a:gd name="T2" fmla="*/ 0 w 2152"/>
              <a:gd name="T3" fmla="*/ 0 h 2090"/>
              <a:gd name="T4" fmla="*/ 2152 w 2152"/>
              <a:gd name="T5" fmla="*/ 2090 h 2090"/>
              <a:gd name="T6" fmla="*/ 2152 w 2152"/>
              <a:gd name="T7" fmla="*/ 2090 h 2090"/>
              <a:gd name="T8" fmla="*/ 0 w 2152"/>
              <a:gd name="T9" fmla="*/ 0 h 2090"/>
            </a:gdLst>
            <a:ahLst/>
            <a:cxnLst>
              <a:cxn ang="0">
                <a:pos x="T0" y="T1"/>
              </a:cxn>
              <a:cxn ang="0">
                <a:pos x="T2" y="T3"/>
              </a:cxn>
              <a:cxn ang="0">
                <a:pos x="T4" y="T5"/>
              </a:cxn>
              <a:cxn ang="0">
                <a:pos x="T6" y="T7"/>
              </a:cxn>
              <a:cxn ang="0">
                <a:pos x="T8" y="T9"/>
              </a:cxn>
            </a:cxnLst>
            <a:rect l="0" t="0" r="r" b="b"/>
            <a:pathLst>
              <a:path w="2152" h="2090">
                <a:moveTo>
                  <a:pt x="0" y="0"/>
                </a:moveTo>
                <a:lnTo>
                  <a:pt x="0" y="0"/>
                </a:lnTo>
                <a:lnTo>
                  <a:pt x="2152" y="2090"/>
                </a:lnTo>
                <a:lnTo>
                  <a:pt x="2152" y="2090"/>
                </a:lnTo>
                <a:lnTo>
                  <a:pt x="0" y="0"/>
                </a:lnTo>
                <a:close/>
              </a:path>
            </a:pathLst>
          </a:custGeom>
          <a:solidFill>
            <a:srgbClr val="F286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latin typeface="Noto Sans S Chinese Medium" panose="020B0600000000000000" pitchFamily="34" charset="-122"/>
              <a:ea typeface="Noto Sans S Chinese Medium" panose="020B0600000000000000" pitchFamily="34" charset="-122"/>
            </a:endParaRPr>
          </a:p>
        </p:txBody>
      </p:sp>
      <p:grpSp>
        <p:nvGrpSpPr>
          <p:cNvPr id="18" name="PA_淘宝店chenying0907 43">
            <a:extLst>
              <a:ext uri="{FF2B5EF4-FFF2-40B4-BE49-F238E27FC236}">
                <a16:creationId xmlns:a16="http://schemas.microsoft.com/office/drawing/2014/main" id="{27828CAE-15D6-EA45-9890-FA6B5B869F22}"/>
              </a:ext>
            </a:extLst>
          </p:cNvPr>
          <p:cNvGrpSpPr/>
          <p:nvPr>
            <p:custDataLst>
              <p:tags r:id="rId2"/>
            </p:custDataLst>
          </p:nvPr>
        </p:nvGrpSpPr>
        <p:grpSpPr>
          <a:xfrm>
            <a:off x="-12254" y="0"/>
            <a:ext cx="827667" cy="1055811"/>
            <a:chOff x="0" y="-21236"/>
            <a:chExt cx="3311527" cy="4224338"/>
          </a:xfrm>
        </p:grpSpPr>
        <p:sp>
          <p:nvSpPr>
            <p:cNvPr id="19" name="淘宝店chenying0907 37">
              <a:extLst>
                <a:ext uri="{FF2B5EF4-FFF2-40B4-BE49-F238E27FC236}">
                  <a16:creationId xmlns:a16="http://schemas.microsoft.com/office/drawing/2014/main" id="{98C5141E-827F-4E40-B2E2-0F17E965665D}"/>
                </a:ext>
              </a:extLst>
            </p:cNvPr>
            <p:cNvSpPr>
              <a:spLocks/>
            </p:cNvSpPr>
            <p:nvPr/>
          </p:nvSpPr>
          <p:spPr bwMode="auto">
            <a:xfrm rot="5400000">
              <a:off x="-264318" y="627258"/>
              <a:ext cx="3840163" cy="3311525"/>
            </a:xfrm>
            <a:custGeom>
              <a:avLst/>
              <a:gdLst>
                <a:gd name="T0" fmla="*/ 0 w 2419"/>
                <a:gd name="T1" fmla="*/ 0 h 2086"/>
                <a:gd name="T2" fmla="*/ 753 w 2419"/>
                <a:gd name="T3" fmla="*/ 2008 h 2086"/>
                <a:gd name="T4" fmla="*/ 1228 w 2419"/>
                <a:gd name="T5" fmla="*/ 2086 h 2086"/>
                <a:gd name="T6" fmla="*/ 2419 w 2419"/>
                <a:gd name="T7" fmla="*/ 2086 h 2086"/>
                <a:gd name="T8" fmla="*/ 0 w 2419"/>
                <a:gd name="T9" fmla="*/ 0 h 2086"/>
              </a:gdLst>
              <a:ahLst/>
              <a:cxnLst>
                <a:cxn ang="0">
                  <a:pos x="T0" y="T1"/>
                </a:cxn>
                <a:cxn ang="0">
                  <a:pos x="T2" y="T3"/>
                </a:cxn>
                <a:cxn ang="0">
                  <a:pos x="T4" y="T5"/>
                </a:cxn>
                <a:cxn ang="0">
                  <a:pos x="T6" y="T7"/>
                </a:cxn>
                <a:cxn ang="0">
                  <a:pos x="T8" y="T9"/>
                </a:cxn>
              </a:cxnLst>
              <a:rect l="0" t="0" r="r" b="b"/>
              <a:pathLst>
                <a:path w="2419" h="2086">
                  <a:moveTo>
                    <a:pt x="0" y="0"/>
                  </a:moveTo>
                  <a:lnTo>
                    <a:pt x="753" y="2008"/>
                  </a:lnTo>
                  <a:lnTo>
                    <a:pt x="1228" y="2086"/>
                  </a:lnTo>
                  <a:lnTo>
                    <a:pt x="2419" y="2086"/>
                  </a:lnTo>
                  <a:lnTo>
                    <a:pt x="0" y="0"/>
                  </a:lnTo>
                  <a:close/>
                </a:path>
              </a:pathLst>
            </a:custGeom>
            <a:solidFill>
              <a:srgbClr val="E5CB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Noto Sans S Chinese Medium" panose="020B0600000000000000" pitchFamily="34" charset="-122"/>
                <a:ea typeface="Noto Sans S Chinese Medium" panose="020B0600000000000000" pitchFamily="34" charset="-122"/>
              </a:endParaRPr>
            </a:p>
          </p:txBody>
        </p:sp>
        <p:sp>
          <p:nvSpPr>
            <p:cNvPr id="20" name="淘宝店chenying0907 38">
              <a:extLst>
                <a:ext uri="{FF2B5EF4-FFF2-40B4-BE49-F238E27FC236}">
                  <a16:creationId xmlns:a16="http://schemas.microsoft.com/office/drawing/2014/main" id="{B70CFE18-6618-1440-99E1-99B74776ACCF}"/>
                </a:ext>
              </a:extLst>
            </p:cNvPr>
            <p:cNvSpPr>
              <a:spLocks/>
            </p:cNvSpPr>
            <p:nvPr/>
          </p:nvSpPr>
          <p:spPr bwMode="auto">
            <a:xfrm rot="5400000">
              <a:off x="927895" y="-825304"/>
              <a:ext cx="1579563" cy="3187700"/>
            </a:xfrm>
            <a:custGeom>
              <a:avLst/>
              <a:gdLst>
                <a:gd name="T0" fmla="*/ 242 w 995"/>
                <a:gd name="T1" fmla="*/ 0 h 2008"/>
                <a:gd name="T2" fmla="*/ 0 w 995"/>
                <a:gd name="T3" fmla="*/ 305 h 2008"/>
                <a:gd name="T4" fmla="*/ 0 w 995"/>
                <a:gd name="T5" fmla="*/ 1845 h 2008"/>
                <a:gd name="T6" fmla="*/ 995 w 995"/>
                <a:gd name="T7" fmla="*/ 2008 h 2008"/>
                <a:gd name="T8" fmla="*/ 242 w 995"/>
                <a:gd name="T9" fmla="*/ 0 h 2008"/>
              </a:gdLst>
              <a:ahLst/>
              <a:cxnLst>
                <a:cxn ang="0">
                  <a:pos x="T0" y="T1"/>
                </a:cxn>
                <a:cxn ang="0">
                  <a:pos x="T2" y="T3"/>
                </a:cxn>
                <a:cxn ang="0">
                  <a:pos x="T4" y="T5"/>
                </a:cxn>
                <a:cxn ang="0">
                  <a:pos x="T6" y="T7"/>
                </a:cxn>
                <a:cxn ang="0">
                  <a:pos x="T8" y="T9"/>
                </a:cxn>
              </a:cxnLst>
              <a:rect l="0" t="0" r="r" b="b"/>
              <a:pathLst>
                <a:path w="995" h="2008">
                  <a:moveTo>
                    <a:pt x="242" y="0"/>
                  </a:moveTo>
                  <a:lnTo>
                    <a:pt x="0" y="305"/>
                  </a:lnTo>
                  <a:lnTo>
                    <a:pt x="0" y="1845"/>
                  </a:lnTo>
                  <a:lnTo>
                    <a:pt x="995" y="2008"/>
                  </a:lnTo>
                  <a:lnTo>
                    <a:pt x="242" y="0"/>
                  </a:lnTo>
                  <a:close/>
                </a:path>
              </a:pathLst>
            </a:custGeom>
            <a:solidFill>
              <a:srgbClr val="F6E7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Noto Sans S Chinese Medium" panose="020B0600000000000000" pitchFamily="34" charset="-122"/>
                <a:ea typeface="Noto Sans S Chinese Medium" panose="020B0600000000000000" pitchFamily="34" charset="-122"/>
              </a:endParaRPr>
            </a:p>
          </p:txBody>
        </p:sp>
        <p:sp>
          <p:nvSpPr>
            <p:cNvPr id="21" name="淘宝店chenying0907 39">
              <a:extLst>
                <a:ext uri="{FF2B5EF4-FFF2-40B4-BE49-F238E27FC236}">
                  <a16:creationId xmlns:a16="http://schemas.microsoft.com/office/drawing/2014/main" id="{E5A6A591-EC56-B846-805A-701CAA50C180}"/>
                </a:ext>
              </a:extLst>
            </p:cNvPr>
            <p:cNvSpPr>
              <a:spLocks/>
            </p:cNvSpPr>
            <p:nvPr/>
          </p:nvSpPr>
          <p:spPr bwMode="auto">
            <a:xfrm rot="5400000">
              <a:off x="-975519" y="954283"/>
              <a:ext cx="2333625" cy="382588"/>
            </a:xfrm>
            <a:custGeom>
              <a:avLst/>
              <a:gdLst>
                <a:gd name="T0" fmla="*/ 0 w 1470"/>
                <a:gd name="T1" fmla="*/ 0 h 241"/>
                <a:gd name="T2" fmla="*/ 0 w 1470"/>
                <a:gd name="T3" fmla="*/ 233 h 241"/>
                <a:gd name="T4" fmla="*/ 0 w 1470"/>
                <a:gd name="T5" fmla="*/ 241 h 241"/>
                <a:gd name="T6" fmla="*/ 1470 w 1470"/>
                <a:gd name="T7" fmla="*/ 241 h 241"/>
                <a:gd name="T8" fmla="*/ 0 w 1470"/>
                <a:gd name="T9" fmla="*/ 0 h 241"/>
              </a:gdLst>
              <a:ahLst/>
              <a:cxnLst>
                <a:cxn ang="0">
                  <a:pos x="T0" y="T1"/>
                </a:cxn>
                <a:cxn ang="0">
                  <a:pos x="T2" y="T3"/>
                </a:cxn>
                <a:cxn ang="0">
                  <a:pos x="T4" y="T5"/>
                </a:cxn>
                <a:cxn ang="0">
                  <a:pos x="T6" y="T7"/>
                </a:cxn>
                <a:cxn ang="0">
                  <a:pos x="T8" y="T9"/>
                </a:cxn>
              </a:cxnLst>
              <a:rect l="0" t="0" r="r" b="b"/>
              <a:pathLst>
                <a:path w="1470" h="241">
                  <a:moveTo>
                    <a:pt x="0" y="0"/>
                  </a:moveTo>
                  <a:lnTo>
                    <a:pt x="0" y="233"/>
                  </a:lnTo>
                  <a:lnTo>
                    <a:pt x="0" y="241"/>
                  </a:lnTo>
                  <a:lnTo>
                    <a:pt x="1470" y="241"/>
                  </a:lnTo>
                  <a:lnTo>
                    <a:pt x="0" y="0"/>
                  </a:lnTo>
                  <a:close/>
                </a:path>
              </a:pathLst>
            </a:custGeom>
            <a:solidFill>
              <a:srgbClr val="DBA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latin typeface="Noto Sans S Chinese Medium" panose="020B0600000000000000" pitchFamily="34" charset="-122"/>
                <a:ea typeface="Noto Sans S Chinese Medium" panose="020B0600000000000000" pitchFamily="34" charset="-122"/>
              </a:endParaRPr>
            </a:p>
          </p:txBody>
        </p:sp>
      </p:grpSp>
      <p:graphicFrame>
        <p:nvGraphicFramePr>
          <p:cNvPr id="28" name="表格 27"/>
          <p:cNvGraphicFramePr>
            <a:graphicFrameLocks noGrp="1"/>
          </p:cNvGraphicFramePr>
          <p:nvPr/>
        </p:nvGraphicFramePr>
        <p:xfrm>
          <a:off x="2142534" y="4778923"/>
          <a:ext cx="3911600" cy="1706880"/>
        </p:xfrm>
        <a:graphic>
          <a:graphicData uri="http://schemas.openxmlformats.org/drawingml/2006/table">
            <a:tbl>
              <a:tblPr firstRow="1" firstCol="1" bandRow="1"/>
              <a:tblGrid>
                <a:gridCol w="1776924">
                  <a:extLst>
                    <a:ext uri="{9D8B030D-6E8A-4147-A177-3AD203B41FA5}">
                      <a16:colId xmlns:a16="http://schemas.microsoft.com/office/drawing/2014/main" val="1460074052"/>
                    </a:ext>
                  </a:extLst>
                </a:gridCol>
                <a:gridCol w="2134676">
                  <a:extLst>
                    <a:ext uri="{9D8B030D-6E8A-4147-A177-3AD203B41FA5}">
                      <a16:colId xmlns:a16="http://schemas.microsoft.com/office/drawing/2014/main" val="394506376"/>
                    </a:ext>
                  </a:extLst>
                </a:gridCol>
              </a:tblGrid>
              <a:tr h="243840">
                <a:tc>
                  <a:txBody>
                    <a:bodyPr/>
                    <a:lstStyle/>
                    <a:p>
                      <a:pPr algn="ctr">
                        <a:spcAft>
                          <a:spcPts val="0"/>
                        </a:spcAft>
                      </a:pPr>
                      <a:r>
                        <a:rPr lang="en-US" sz="1600" kern="0"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Sample</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Impact Strength(J/m)</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7056364"/>
                  </a:ext>
                </a:extLst>
              </a:tr>
              <a:tr h="243840">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HDPE</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0"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28.5 ± 1.3</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86619186"/>
                  </a:ext>
                </a:extLst>
              </a:tr>
              <a:tr h="243840">
                <a:tc>
                  <a:txBody>
                    <a:bodyPr/>
                    <a:lstStyle/>
                    <a:p>
                      <a:pPr algn="ctr">
                        <a:spcAft>
                          <a:spcPts val="0"/>
                        </a:spcAft>
                      </a:pPr>
                      <a:r>
                        <a:rPr lang="en-US" sz="1600" kern="0" dirty="0">
                          <a:effectLst/>
                          <a:latin typeface="微軟正黑體" panose="020B0604030504040204" pitchFamily="34" charset="-120"/>
                          <a:ea typeface="微軟正黑體" panose="020B0604030504040204" pitchFamily="34" charset="-120"/>
                          <a:cs typeface="Calibri" panose="020F0502020204030204" pitchFamily="34" charset="0"/>
                        </a:rPr>
                        <a:t>A12E12</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tc>
                  <a:txBody>
                    <a:bodyPr/>
                    <a:lstStyle/>
                    <a:p>
                      <a:pPr algn="ctr">
                        <a:spcAft>
                          <a:spcPts val="0"/>
                        </a:spcAft>
                      </a:pPr>
                      <a:r>
                        <a:rPr lang="en-US" sz="1600" kern="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25.6 ± 0.8</a:t>
                      </a:r>
                      <a:endParaRPr lang="zh-TW" sz="1600" kern="10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extLst>
                  <a:ext uri="{0D108BD9-81ED-4DB2-BD59-A6C34878D82A}">
                    <a16:rowId xmlns:a16="http://schemas.microsoft.com/office/drawing/2014/main" val="1818672299"/>
                  </a:ext>
                </a:extLst>
              </a:tr>
              <a:tr h="243840">
                <a:tc>
                  <a:txBody>
                    <a:bodyPr/>
                    <a:lstStyle/>
                    <a:p>
                      <a:pPr algn="ctr">
                        <a:spcAft>
                          <a:spcPts val="0"/>
                        </a:spcAft>
                      </a:pPr>
                      <a:r>
                        <a:rPr lang="en-US" sz="1600" kern="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A14E12</a:t>
                      </a:r>
                      <a:endParaRPr lang="zh-TW" sz="1600" kern="100" dirty="0">
                        <a:solidFill>
                          <a:srgbClr val="0070C0"/>
                        </a:solidFill>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tc>
                  <a:txBody>
                    <a:bodyPr/>
                    <a:lstStyle/>
                    <a:p>
                      <a:pPr algn="ctr">
                        <a:spcAft>
                          <a:spcPts val="0"/>
                        </a:spcAft>
                      </a:pPr>
                      <a:r>
                        <a:rPr lang="en-US" sz="1600" kern="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25.0</a:t>
                      </a:r>
                      <a:r>
                        <a:rPr lang="en-US" sz="1600"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 ± 0.6</a:t>
                      </a:r>
                      <a:endParaRPr lang="zh-TW" sz="1600" kern="100" dirty="0">
                        <a:solidFill>
                          <a:srgbClr val="0070C0"/>
                        </a:solidFill>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extLst>
                  <a:ext uri="{0D108BD9-81ED-4DB2-BD59-A6C34878D82A}">
                    <a16:rowId xmlns:a16="http://schemas.microsoft.com/office/drawing/2014/main" val="1374475348"/>
                  </a:ext>
                </a:extLst>
              </a:tr>
              <a:tr h="243840">
                <a:tc>
                  <a:txBody>
                    <a:bodyPr/>
                    <a:lstStyle/>
                    <a:p>
                      <a:pPr algn="ctr">
                        <a:spcAft>
                          <a:spcPts val="0"/>
                        </a:spcAft>
                      </a:pPr>
                      <a:r>
                        <a:rPr lang="en-US" sz="1600"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A7E12D</a:t>
                      </a:r>
                      <a:endParaRPr lang="zh-TW" sz="1600" kern="100" dirty="0">
                        <a:solidFill>
                          <a:srgbClr val="0070C0"/>
                        </a:solidFill>
                        <a:effectLst/>
                        <a:latin typeface="微軟正黑體" panose="020B0604030504040204" pitchFamily="34" charset="-120"/>
                        <a:ea typeface="微軟正黑體" panose="020B0604030504040204" pitchFamily="34" charset="-120"/>
                      </a:endParaRPr>
                    </a:p>
                  </a:txBody>
                  <a:tcPr marL="23707" marR="23707" marT="0" marB="0">
                    <a:lnL>
                      <a:noFill/>
                    </a:lnL>
                    <a:lnR>
                      <a:noFill/>
                    </a:lnR>
                    <a:lnT>
                      <a:noFill/>
                    </a:lnT>
                    <a:lnB>
                      <a:noFill/>
                    </a:lnB>
                  </a:tcPr>
                </a:tc>
                <a:tc>
                  <a:txBody>
                    <a:bodyPr/>
                    <a:lstStyle/>
                    <a:p>
                      <a:pPr algn="ctr">
                        <a:spcAft>
                          <a:spcPts val="0"/>
                        </a:spcAft>
                      </a:pPr>
                      <a:r>
                        <a:rPr lang="en-US" sz="1600" kern="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26.0 ± 1.4</a:t>
                      </a:r>
                      <a:endParaRPr lang="zh-TW" sz="1600" kern="100" dirty="0">
                        <a:solidFill>
                          <a:srgbClr val="0070C0"/>
                        </a:solidFill>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extLst>
                  <a:ext uri="{0D108BD9-81ED-4DB2-BD59-A6C34878D82A}">
                    <a16:rowId xmlns:a16="http://schemas.microsoft.com/office/drawing/2014/main" val="2122033812"/>
                  </a:ext>
                </a:extLst>
              </a:tr>
              <a:tr h="243840">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A6E08D</a:t>
                      </a:r>
                      <a:endParaRPr lang="zh-TW" sz="1600" kern="100">
                        <a:effectLst/>
                        <a:latin typeface="微軟正黑體" panose="020B0604030504040204" pitchFamily="34" charset="-120"/>
                        <a:ea typeface="微軟正黑體" panose="020B0604030504040204" pitchFamily="34" charset="-120"/>
                      </a:endParaRPr>
                    </a:p>
                  </a:txBody>
                  <a:tcPr marL="23707" marR="23707" marT="0" marB="0">
                    <a:lnL>
                      <a:noFill/>
                    </a:lnL>
                    <a:lnR>
                      <a:noFill/>
                    </a:lnR>
                    <a:lnT>
                      <a:noFill/>
                    </a:lnT>
                    <a:lnB>
                      <a:noFill/>
                    </a:lnB>
                  </a:tcPr>
                </a:tc>
                <a:tc>
                  <a:txBody>
                    <a:bodyPr/>
                    <a:lstStyle/>
                    <a:p>
                      <a:pPr algn="ctr">
                        <a:spcAft>
                          <a:spcPts val="0"/>
                        </a:spcAft>
                      </a:pPr>
                      <a:r>
                        <a:rPr lang="en-US" sz="1600" kern="0" dirty="0">
                          <a:effectLst/>
                          <a:latin typeface="微軟正黑體" panose="020B0604030504040204" pitchFamily="34" charset="-120"/>
                          <a:ea typeface="微軟正黑體" panose="020B0604030504040204" pitchFamily="34" charset="-120"/>
                          <a:cs typeface="Calibri" panose="020F0502020204030204" pitchFamily="34" charset="0"/>
                        </a:rPr>
                        <a:t>27.3 ± 1.5</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extLst>
                  <a:ext uri="{0D108BD9-81ED-4DB2-BD59-A6C34878D82A}">
                    <a16:rowId xmlns:a16="http://schemas.microsoft.com/office/drawing/2014/main" val="2496728396"/>
                  </a:ext>
                </a:extLst>
              </a:tr>
              <a:tr h="243840">
                <a:tc>
                  <a:txBody>
                    <a:bodyPr/>
                    <a:lstStyle/>
                    <a:p>
                      <a:pPr algn="ctr">
                        <a:spcAft>
                          <a:spcPts val="0"/>
                        </a:spcAft>
                      </a:pPr>
                      <a:r>
                        <a:rPr lang="en-US" sz="1600" kern="100"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SA6E08D</a:t>
                      </a:r>
                      <a:endParaRPr lang="zh-TW" sz="1600" kern="100" dirty="0">
                        <a:solidFill>
                          <a:srgbClr val="FF0000"/>
                        </a:solidFill>
                        <a:effectLst/>
                        <a:latin typeface="微軟正黑體" panose="020B0604030504040204" pitchFamily="34" charset="-120"/>
                        <a:ea typeface="微軟正黑體" panose="020B0604030504040204" pitchFamily="34" charset="-120"/>
                      </a:endParaRPr>
                    </a:p>
                  </a:txBody>
                  <a:tcPr marL="23707" marR="2370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33.9</a:t>
                      </a:r>
                      <a:r>
                        <a:rPr lang="en-US" sz="1600" kern="100"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 ± 2.0</a:t>
                      </a:r>
                      <a:endParaRPr lang="zh-TW" sz="1600" kern="100" dirty="0">
                        <a:solidFill>
                          <a:srgbClr val="FF0000"/>
                        </a:solidFill>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732877"/>
                  </a:ext>
                </a:extLst>
              </a:tr>
            </a:tbl>
          </a:graphicData>
        </a:graphic>
      </p:graphicFrame>
      <p:graphicFrame>
        <p:nvGraphicFramePr>
          <p:cNvPr id="29" name="表格 28"/>
          <p:cNvGraphicFramePr>
            <a:graphicFrameLocks noGrp="1"/>
          </p:cNvGraphicFramePr>
          <p:nvPr/>
        </p:nvGraphicFramePr>
        <p:xfrm>
          <a:off x="7127630" y="4657003"/>
          <a:ext cx="3911600" cy="1950720"/>
        </p:xfrm>
        <a:graphic>
          <a:graphicData uri="http://schemas.openxmlformats.org/drawingml/2006/table">
            <a:tbl>
              <a:tblPr firstRow="1" firstCol="1" bandRow="1"/>
              <a:tblGrid>
                <a:gridCol w="1776924">
                  <a:extLst>
                    <a:ext uri="{9D8B030D-6E8A-4147-A177-3AD203B41FA5}">
                      <a16:colId xmlns:a16="http://schemas.microsoft.com/office/drawing/2014/main" val="177296162"/>
                    </a:ext>
                  </a:extLst>
                </a:gridCol>
                <a:gridCol w="2134676">
                  <a:extLst>
                    <a:ext uri="{9D8B030D-6E8A-4147-A177-3AD203B41FA5}">
                      <a16:colId xmlns:a16="http://schemas.microsoft.com/office/drawing/2014/main" val="4150707908"/>
                    </a:ext>
                  </a:extLst>
                </a:gridCol>
              </a:tblGrid>
              <a:tr h="487680">
                <a:tc>
                  <a:txBody>
                    <a:bodyPr/>
                    <a:lstStyle/>
                    <a:p>
                      <a:pPr algn="ctr">
                        <a:spcAft>
                          <a:spcPts val="0"/>
                        </a:spcAft>
                      </a:pPr>
                      <a:r>
                        <a:rPr lang="en-US" sz="1600" kern="0"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Sample</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Tensile Strength(MPa)</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516585"/>
                  </a:ext>
                </a:extLst>
              </a:tr>
              <a:tr h="243840">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HDPE</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30.9 ± 0.1</a:t>
                      </a:r>
                      <a:endParaRPr lang="zh-TW" sz="1600" kern="10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68211282"/>
                  </a:ext>
                </a:extLst>
              </a:tr>
              <a:tr h="243840">
                <a:tc>
                  <a:txBody>
                    <a:bodyPr/>
                    <a:lstStyle/>
                    <a:p>
                      <a:pPr algn="ctr">
                        <a:spcAft>
                          <a:spcPts val="0"/>
                        </a:spcAft>
                      </a:pPr>
                      <a:r>
                        <a:rPr lang="en-US" sz="1600" kern="0" dirty="0">
                          <a:effectLst/>
                          <a:latin typeface="微軟正黑體" panose="020B0604030504040204" pitchFamily="34" charset="-120"/>
                          <a:ea typeface="微軟正黑體" panose="020B0604030504040204" pitchFamily="34" charset="-120"/>
                          <a:cs typeface="Calibri" panose="020F0502020204030204" pitchFamily="34" charset="0"/>
                        </a:rPr>
                        <a:t>A12E12</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tc>
                  <a:txBody>
                    <a:bodyPr/>
                    <a:lstStyle/>
                    <a:p>
                      <a:pPr algn="ctr">
                        <a:spcAft>
                          <a:spcPts val="0"/>
                        </a:spcAft>
                      </a:pPr>
                      <a:r>
                        <a:rPr lang="en-US" sz="1600" kern="0">
                          <a:solidFill>
                            <a:srgbClr val="000000"/>
                          </a:solidFill>
                          <a:effectLst/>
                          <a:latin typeface="微軟正黑體" panose="020B0604030504040204" pitchFamily="34" charset="-120"/>
                          <a:ea typeface="微軟正黑體" panose="020B0604030504040204" pitchFamily="34" charset="-120"/>
                          <a:cs typeface="Calibri" panose="020F0502020204030204" pitchFamily="34" charset="0"/>
                        </a:rPr>
                        <a:t>23.8 ± 1.3</a:t>
                      </a:r>
                      <a:endParaRPr lang="zh-TW" sz="1600" kern="100">
                        <a:effectLst/>
                        <a:latin typeface="微軟正黑體" panose="020B0604030504040204" pitchFamily="34" charset="-120"/>
                        <a:ea typeface="微軟正黑體" panose="020B0604030504040204" pitchFamily="34" charset="-120"/>
                      </a:endParaRPr>
                    </a:p>
                  </a:txBody>
                  <a:tcPr marL="23707" marR="23707" marT="0" marB="0">
                    <a:lnL>
                      <a:noFill/>
                    </a:lnL>
                    <a:lnR>
                      <a:noFill/>
                    </a:lnR>
                    <a:lnT>
                      <a:noFill/>
                    </a:lnT>
                    <a:lnB>
                      <a:noFill/>
                    </a:lnB>
                  </a:tcPr>
                </a:tc>
                <a:extLst>
                  <a:ext uri="{0D108BD9-81ED-4DB2-BD59-A6C34878D82A}">
                    <a16:rowId xmlns:a16="http://schemas.microsoft.com/office/drawing/2014/main" val="1820593609"/>
                  </a:ext>
                </a:extLst>
              </a:tr>
              <a:tr h="243840">
                <a:tc>
                  <a:txBody>
                    <a:bodyPr/>
                    <a:lstStyle/>
                    <a:p>
                      <a:pPr algn="ctr">
                        <a:spcAft>
                          <a:spcPts val="0"/>
                        </a:spcAft>
                      </a:pPr>
                      <a:r>
                        <a:rPr lang="en-US" sz="1600" kern="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A14E12</a:t>
                      </a:r>
                      <a:endParaRPr lang="zh-TW" sz="1600" kern="100" dirty="0">
                        <a:solidFill>
                          <a:srgbClr val="0070C0"/>
                        </a:solidFill>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tc>
                  <a:txBody>
                    <a:bodyPr/>
                    <a:lstStyle/>
                    <a:p>
                      <a:pPr algn="ctr">
                        <a:spcAft>
                          <a:spcPts val="0"/>
                        </a:spcAft>
                      </a:pPr>
                      <a:r>
                        <a:rPr lang="en-US" sz="1600" kern="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23.2</a:t>
                      </a:r>
                      <a:r>
                        <a:rPr lang="en-US" sz="1600"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 ± 1.5</a:t>
                      </a:r>
                      <a:endParaRPr lang="zh-TW" sz="1600" kern="100" dirty="0">
                        <a:solidFill>
                          <a:srgbClr val="0070C0"/>
                        </a:solidFill>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extLst>
                  <a:ext uri="{0D108BD9-81ED-4DB2-BD59-A6C34878D82A}">
                    <a16:rowId xmlns:a16="http://schemas.microsoft.com/office/drawing/2014/main" val="2829819258"/>
                  </a:ext>
                </a:extLst>
              </a:tr>
              <a:tr h="243840">
                <a:tc>
                  <a:txBody>
                    <a:bodyPr/>
                    <a:lstStyle/>
                    <a:p>
                      <a:pPr algn="ctr">
                        <a:spcAft>
                          <a:spcPts val="0"/>
                        </a:spcAft>
                      </a:pPr>
                      <a:r>
                        <a:rPr lang="en-US" sz="1600" kern="10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A7E12D</a:t>
                      </a:r>
                      <a:endParaRPr lang="zh-TW" sz="1600" kern="100">
                        <a:solidFill>
                          <a:srgbClr val="0070C0"/>
                        </a:solidFill>
                        <a:effectLst/>
                        <a:latin typeface="微軟正黑體" panose="020B0604030504040204" pitchFamily="34" charset="-120"/>
                        <a:ea typeface="微軟正黑體" panose="020B0604030504040204" pitchFamily="34" charset="-120"/>
                      </a:endParaRPr>
                    </a:p>
                  </a:txBody>
                  <a:tcPr marL="23707" marR="23707" marT="0" marB="0">
                    <a:lnL>
                      <a:noFill/>
                    </a:lnL>
                    <a:lnR>
                      <a:noFill/>
                    </a:lnR>
                    <a:lnT>
                      <a:noFill/>
                    </a:lnT>
                    <a:lnB>
                      <a:noFill/>
                    </a:lnB>
                  </a:tcPr>
                </a:tc>
                <a:tc>
                  <a:txBody>
                    <a:bodyPr/>
                    <a:lstStyle/>
                    <a:p>
                      <a:pPr algn="ctr">
                        <a:spcAft>
                          <a:spcPts val="0"/>
                        </a:spcAft>
                      </a:pPr>
                      <a:r>
                        <a:rPr lang="en-US" sz="1600" kern="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rPr>
                        <a:t>20.5 ± 1.0</a:t>
                      </a:r>
                      <a:endParaRPr lang="zh-TW" sz="1600" kern="100" dirty="0">
                        <a:solidFill>
                          <a:srgbClr val="0070C0"/>
                        </a:solidFill>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extLst>
                  <a:ext uri="{0D108BD9-81ED-4DB2-BD59-A6C34878D82A}">
                    <a16:rowId xmlns:a16="http://schemas.microsoft.com/office/drawing/2014/main" val="3953866819"/>
                  </a:ext>
                </a:extLst>
              </a:tr>
              <a:tr h="243840">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A6E08D</a:t>
                      </a:r>
                      <a:endParaRPr lang="zh-TW" sz="1600" kern="100">
                        <a:effectLst/>
                        <a:latin typeface="微軟正黑體" panose="020B0604030504040204" pitchFamily="34" charset="-120"/>
                        <a:ea typeface="微軟正黑體" panose="020B0604030504040204" pitchFamily="34" charset="-120"/>
                      </a:endParaRPr>
                    </a:p>
                  </a:txBody>
                  <a:tcPr marL="23707" marR="23707" marT="0" marB="0">
                    <a:lnL>
                      <a:noFill/>
                    </a:lnL>
                    <a:lnR>
                      <a:noFill/>
                    </a:lnR>
                    <a:lnT>
                      <a:noFill/>
                    </a:lnT>
                    <a:lnB>
                      <a:noFill/>
                    </a:lnB>
                  </a:tcPr>
                </a:tc>
                <a:tc>
                  <a:txBody>
                    <a:bodyPr/>
                    <a:lstStyle/>
                    <a:p>
                      <a:pPr algn="ctr">
                        <a:spcAft>
                          <a:spcPts val="0"/>
                        </a:spcAft>
                      </a:pPr>
                      <a:r>
                        <a:rPr lang="en-US" sz="1600" kern="0" dirty="0">
                          <a:effectLst/>
                          <a:latin typeface="微軟正黑體" panose="020B0604030504040204" pitchFamily="34" charset="-120"/>
                          <a:ea typeface="微軟正黑體" panose="020B0604030504040204" pitchFamily="34" charset="-120"/>
                          <a:cs typeface="Calibri" panose="020F0502020204030204" pitchFamily="34" charset="0"/>
                        </a:rPr>
                        <a:t>25.4 ± 1.7</a:t>
                      </a:r>
                      <a:endParaRPr lang="zh-TW" sz="1600" kern="100" dirty="0">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a:noFill/>
                    </a:lnB>
                  </a:tcPr>
                </a:tc>
                <a:extLst>
                  <a:ext uri="{0D108BD9-81ED-4DB2-BD59-A6C34878D82A}">
                    <a16:rowId xmlns:a16="http://schemas.microsoft.com/office/drawing/2014/main" val="3477876465"/>
                  </a:ext>
                </a:extLst>
              </a:tr>
              <a:tr h="243840">
                <a:tc>
                  <a:txBody>
                    <a:bodyPr/>
                    <a:lstStyle/>
                    <a:p>
                      <a:pPr algn="ctr">
                        <a:spcAft>
                          <a:spcPts val="0"/>
                        </a:spcAft>
                      </a:pPr>
                      <a:r>
                        <a:rPr lang="en-US" sz="1600" kern="100"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SA6E08D</a:t>
                      </a:r>
                      <a:endParaRPr lang="zh-TW" sz="1600" kern="100" dirty="0">
                        <a:solidFill>
                          <a:srgbClr val="FF0000"/>
                        </a:solidFill>
                        <a:effectLst/>
                        <a:latin typeface="微軟正黑體" panose="020B0604030504040204" pitchFamily="34" charset="-120"/>
                        <a:ea typeface="微軟正黑體" panose="020B0604030504040204" pitchFamily="34" charset="-120"/>
                      </a:endParaRPr>
                    </a:p>
                  </a:txBody>
                  <a:tcPr marL="23707" marR="2370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27.9</a:t>
                      </a:r>
                      <a:r>
                        <a:rPr lang="en-US" sz="1600" kern="100"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 ± 0.4</a:t>
                      </a:r>
                      <a:endParaRPr lang="zh-TW" sz="1600" kern="100" dirty="0">
                        <a:solidFill>
                          <a:srgbClr val="FF0000"/>
                        </a:solidFill>
                        <a:effectLst/>
                        <a:latin typeface="微軟正黑體" panose="020B0604030504040204" pitchFamily="34" charset="-120"/>
                        <a:ea typeface="微軟正黑體" panose="020B0604030504040204" pitchFamily="34" charset="-120"/>
                      </a:endParaRPr>
                    </a:p>
                  </a:txBody>
                  <a:tcPr marL="23707" marR="2370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350360"/>
                  </a:ext>
                </a:extLst>
              </a:tr>
            </a:tbl>
          </a:graphicData>
        </a:graphic>
      </p:graphicFrame>
      <p:graphicFrame>
        <p:nvGraphicFramePr>
          <p:cNvPr id="30" name="表格 29"/>
          <p:cNvGraphicFramePr>
            <a:graphicFrameLocks noGrp="1"/>
          </p:cNvGraphicFramePr>
          <p:nvPr/>
        </p:nvGraphicFramePr>
        <p:xfrm>
          <a:off x="2051057" y="1245703"/>
          <a:ext cx="7706925" cy="2409439"/>
        </p:xfrm>
        <a:graphic>
          <a:graphicData uri="http://schemas.openxmlformats.org/drawingml/2006/table">
            <a:tbl>
              <a:tblPr firstRow="1" firstCol="1" bandRow="1"/>
              <a:tblGrid>
                <a:gridCol w="1127689">
                  <a:extLst>
                    <a:ext uri="{9D8B030D-6E8A-4147-A177-3AD203B41FA5}">
                      <a16:colId xmlns:a16="http://schemas.microsoft.com/office/drawing/2014/main" val="353200997"/>
                    </a:ext>
                  </a:extLst>
                </a:gridCol>
                <a:gridCol w="1206500">
                  <a:extLst>
                    <a:ext uri="{9D8B030D-6E8A-4147-A177-3AD203B41FA5}">
                      <a16:colId xmlns:a16="http://schemas.microsoft.com/office/drawing/2014/main" val="3703694371"/>
                    </a:ext>
                  </a:extLst>
                </a:gridCol>
                <a:gridCol w="1028700">
                  <a:extLst>
                    <a:ext uri="{9D8B030D-6E8A-4147-A177-3AD203B41FA5}">
                      <a16:colId xmlns:a16="http://schemas.microsoft.com/office/drawing/2014/main" val="2442024133"/>
                    </a:ext>
                  </a:extLst>
                </a:gridCol>
                <a:gridCol w="1222197">
                  <a:extLst>
                    <a:ext uri="{9D8B030D-6E8A-4147-A177-3AD203B41FA5}">
                      <a16:colId xmlns:a16="http://schemas.microsoft.com/office/drawing/2014/main" val="2962008068"/>
                    </a:ext>
                  </a:extLst>
                </a:gridCol>
                <a:gridCol w="1437927">
                  <a:extLst>
                    <a:ext uri="{9D8B030D-6E8A-4147-A177-3AD203B41FA5}">
                      <a16:colId xmlns:a16="http://schemas.microsoft.com/office/drawing/2014/main" val="3318347923"/>
                    </a:ext>
                  </a:extLst>
                </a:gridCol>
                <a:gridCol w="1683912">
                  <a:extLst>
                    <a:ext uri="{9D8B030D-6E8A-4147-A177-3AD203B41FA5}">
                      <a16:colId xmlns:a16="http://schemas.microsoft.com/office/drawing/2014/main" val="2495613885"/>
                    </a:ext>
                  </a:extLst>
                </a:gridCol>
              </a:tblGrid>
              <a:tr h="487680">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 </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solidFill>
                            <a:srgbClr val="000000"/>
                          </a:solidFill>
                          <a:effectLst/>
                          <a:latin typeface="微軟正黑體" panose="020B0604030504040204" pitchFamily="34" charset="-120"/>
                          <a:ea typeface="微軟正黑體" panose="020B0604030504040204" pitchFamily="34" charset="-120"/>
                        </a:rPr>
                        <a:t>廢棄</a:t>
                      </a:r>
                      <a:endParaRPr lang="en-US" altLang="zh-TW" sz="1600" kern="100" dirty="0">
                        <a:solidFill>
                          <a:srgbClr val="000000"/>
                        </a:solidFill>
                        <a:effectLst/>
                        <a:latin typeface="微軟正黑體" panose="020B0604030504040204" pitchFamily="34" charset="-120"/>
                        <a:ea typeface="微軟正黑體" panose="020B0604030504040204" pitchFamily="34" charset="-120"/>
                      </a:endParaRPr>
                    </a:p>
                    <a:p>
                      <a:pPr algn="ctr">
                        <a:spcAft>
                          <a:spcPts val="0"/>
                        </a:spcAft>
                      </a:pPr>
                      <a:r>
                        <a:rPr lang="zh-TW" sz="1600" kern="100" dirty="0">
                          <a:solidFill>
                            <a:srgbClr val="000000"/>
                          </a:solidFill>
                          <a:effectLst/>
                          <a:latin typeface="微軟正黑體" panose="020B0604030504040204" pitchFamily="34" charset="-120"/>
                          <a:ea typeface="微軟正黑體" panose="020B0604030504040204" pitchFamily="34" charset="-120"/>
                        </a:rPr>
                        <a:t>矽藻土</a:t>
                      </a: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Calibri" panose="020F0502020204030204" pitchFamily="34" charset="0"/>
                        </a:rPr>
                        <a:t>聚磷酸胺</a:t>
                      </a: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Calibri" panose="020F0502020204030204" pitchFamily="34" charset="0"/>
                        </a:rPr>
                        <a:t>膨脹石墨</a:t>
                      </a: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a:effectLst/>
                          <a:latin typeface="微軟正黑體" panose="020B0604030504040204" pitchFamily="34" charset="-120"/>
                          <a:ea typeface="微軟正黑體" panose="020B0604030504040204" pitchFamily="34" charset="-120"/>
                          <a:cs typeface="Calibri" panose="020F0502020204030204" pitchFamily="34" charset="0"/>
                        </a:rPr>
                        <a:t>聚磷酸胺</a:t>
                      </a: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a:t>
                      </a:r>
                      <a:r>
                        <a:rPr lang="zh-TW" sz="1600" kern="100">
                          <a:effectLst/>
                          <a:latin typeface="微軟正黑體" panose="020B0604030504040204" pitchFamily="34" charset="-120"/>
                          <a:ea typeface="微軟正黑體" panose="020B0604030504040204" pitchFamily="34" charset="-120"/>
                          <a:cs typeface="Calibri" panose="020F0502020204030204" pitchFamily="34" charset="0"/>
                        </a:rPr>
                        <a:t>膨脹石墨</a:t>
                      </a: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a:t>
                      </a:r>
                      <a:endParaRPr lang="zh-TW" sz="1600" kern="10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UL94 </a:t>
                      </a:r>
                      <a:endParaRPr lang="zh-TW" sz="1600" kern="100">
                        <a:effectLst/>
                        <a:latin typeface="微軟正黑體" panose="020B0604030504040204" pitchFamily="34" charset="-120"/>
                        <a:ea typeface="微軟正黑體" panose="020B0604030504040204" pitchFamily="34" charset="-120"/>
                      </a:endParaRPr>
                    </a:p>
                    <a:p>
                      <a:pPr algn="ctr">
                        <a:spcAft>
                          <a:spcPts val="0"/>
                        </a:spcAft>
                      </a:pPr>
                      <a:r>
                        <a:rPr lang="zh-TW" sz="1600" kern="100">
                          <a:effectLst/>
                          <a:latin typeface="微軟正黑體" panose="020B0604030504040204" pitchFamily="34" charset="-120"/>
                          <a:ea typeface="微軟正黑體" panose="020B0604030504040204" pitchFamily="34" charset="-120"/>
                          <a:cs typeface="Calibri" panose="020F0502020204030204" pitchFamily="34" charset="0"/>
                        </a:rPr>
                        <a:t>水平燃燒試驗</a:t>
                      </a:r>
                      <a:endParaRPr lang="zh-TW" sz="1600" kern="10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749820"/>
                  </a:ext>
                </a:extLst>
              </a:tr>
              <a:tr h="277788">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HDPE</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0</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0</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0</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0</a:t>
                      </a:r>
                      <a:endParaRPr lang="zh-TW" sz="1600" kern="10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X</a:t>
                      </a:r>
                      <a:endParaRPr lang="zh-TW" sz="1600" kern="100">
                        <a:effectLst/>
                        <a:latin typeface="微軟正黑體" panose="020B0604030504040204" pitchFamily="34" charset="-120"/>
                        <a:ea typeface="微軟正黑體" panose="020B0604030504040204" pitchFamily="34" charset="-120"/>
                      </a:endParaRPr>
                    </a:p>
                  </a:txBody>
                  <a:tcPr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45499982"/>
                  </a:ext>
                </a:extLst>
              </a:tr>
              <a:tr h="328844">
                <a:tc>
                  <a:txBody>
                    <a:bodyPr/>
                    <a:lstStyle/>
                    <a:p>
                      <a:pPr algn="ctr">
                        <a:spcAft>
                          <a:spcPts val="0"/>
                        </a:spcAft>
                      </a:pPr>
                      <a:r>
                        <a:rPr lang="en-US" sz="1600" kern="0" dirty="0">
                          <a:effectLst/>
                          <a:latin typeface="微軟正黑體" panose="020B0604030504040204" pitchFamily="34" charset="-120"/>
                          <a:ea typeface="微軟正黑體" panose="020B0604030504040204" pitchFamily="34" charset="-120"/>
                          <a:cs typeface="Calibri" panose="020F0502020204030204" pitchFamily="34" charset="0"/>
                        </a:rPr>
                        <a:t>A12E12</a:t>
                      </a:r>
                      <a:endParaRPr lang="zh-TW" sz="1600" kern="100" dirty="0">
                        <a:effectLst/>
                        <a:latin typeface="微軟正黑體" panose="020B0604030504040204" pitchFamily="34" charset="-120"/>
                        <a:ea typeface="微軟正黑體" panose="020B0604030504040204" pitchFamily="34" charset="-120"/>
                      </a:endParaRPr>
                    </a:p>
                  </a:txBody>
                  <a:tcPr marT="0" marB="0" anchor="ctr">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0</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12</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12</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24</a:t>
                      </a:r>
                      <a:endParaRPr lang="zh-TW" sz="1600" kern="10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X</a:t>
                      </a:r>
                      <a:endParaRPr lang="zh-TW" sz="1600" kern="10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extLst>
                  <a:ext uri="{0D108BD9-81ED-4DB2-BD59-A6C34878D82A}">
                    <a16:rowId xmlns:a16="http://schemas.microsoft.com/office/drawing/2014/main" val="1459525797"/>
                  </a:ext>
                </a:extLst>
              </a:tr>
              <a:tr h="339767">
                <a:tc>
                  <a:txBody>
                    <a:bodyPr/>
                    <a:lstStyle/>
                    <a:p>
                      <a:pPr algn="ctr">
                        <a:spcAft>
                          <a:spcPts val="0"/>
                        </a:spcAft>
                      </a:pPr>
                      <a:r>
                        <a:rPr lang="en-US" sz="1600" kern="0" dirty="0">
                          <a:effectLst/>
                          <a:latin typeface="微軟正黑體" panose="020B0604030504040204" pitchFamily="34" charset="-120"/>
                          <a:ea typeface="微軟正黑體" panose="020B0604030504040204" pitchFamily="34" charset="-120"/>
                          <a:cs typeface="Calibri" panose="020F0502020204030204" pitchFamily="34" charset="0"/>
                        </a:rPr>
                        <a:t>A14E12</a:t>
                      </a:r>
                      <a:endParaRPr lang="zh-TW" sz="1600" kern="100" dirty="0">
                        <a:effectLst/>
                        <a:latin typeface="微軟正黑體" panose="020B0604030504040204" pitchFamily="34" charset="-120"/>
                        <a:ea typeface="微軟正黑體" panose="020B0604030504040204" pitchFamily="34" charset="-120"/>
                      </a:endParaRPr>
                    </a:p>
                  </a:txBody>
                  <a:tcPr marT="0" marB="0" anchor="ctr">
                    <a:lnL>
                      <a:noFill/>
                    </a:lnL>
                    <a:lnR>
                      <a:noFill/>
                    </a:lnR>
                    <a:lnT>
                      <a:noFill/>
                    </a:lnT>
                    <a:lnB>
                      <a:noFill/>
                    </a:lnB>
                    <a:solidFill>
                      <a:srgbClr val="ECD0CD"/>
                    </a:solidFill>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0</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14</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12</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26</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O</a:t>
                      </a:r>
                      <a:endParaRPr lang="zh-TW" sz="1600" kern="10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extLst>
                  <a:ext uri="{0D108BD9-81ED-4DB2-BD59-A6C34878D82A}">
                    <a16:rowId xmlns:a16="http://schemas.microsoft.com/office/drawing/2014/main" val="3961189315"/>
                  </a:ext>
                </a:extLst>
              </a:tr>
              <a:tr h="317500">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A7E12D</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solidFill>
                      <a:srgbClr val="ECD0CD"/>
                    </a:solidFill>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7</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7</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12</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19</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O</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extLst>
                  <a:ext uri="{0D108BD9-81ED-4DB2-BD59-A6C34878D82A}">
                    <a16:rowId xmlns:a16="http://schemas.microsoft.com/office/drawing/2014/main" val="1683237670"/>
                  </a:ext>
                </a:extLst>
              </a:tr>
              <a:tr h="336127">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A6E08D</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7</a:t>
                      </a:r>
                      <a:endParaRPr lang="zh-TW" sz="1600" kern="10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6</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8</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14</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X</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a:noFill/>
                    </a:lnB>
                  </a:tcPr>
                </a:tc>
                <a:extLst>
                  <a:ext uri="{0D108BD9-81ED-4DB2-BD59-A6C34878D82A}">
                    <a16:rowId xmlns:a16="http://schemas.microsoft.com/office/drawing/2014/main" val="4264715619"/>
                  </a:ext>
                </a:extLst>
              </a:tr>
              <a:tr h="321733">
                <a:tc>
                  <a:txBody>
                    <a:bodyPr/>
                    <a:lstStyle/>
                    <a:p>
                      <a:pPr algn="ctr">
                        <a:spcAft>
                          <a:spcPts val="0"/>
                        </a:spcAft>
                      </a:pPr>
                      <a:r>
                        <a:rPr lang="en-US" sz="1600" kern="100"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SA6E08D</a:t>
                      </a:r>
                      <a:endParaRPr lang="zh-TW" sz="1600" kern="100" dirty="0">
                        <a:solidFill>
                          <a:srgbClr val="FF0000"/>
                        </a:solidFill>
                        <a:effectLst/>
                        <a:latin typeface="微軟正黑體" panose="020B0604030504040204" pitchFamily="34" charset="-120"/>
                        <a:ea typeface="微軟正黑體" panose="020B0604030504040204" pitchFamily="34" charset="-120"/>
                      </a:endParaRPr>
                    </a:p>
                  </a:txBody>
                  <a:tcPr marT="0" marB="0">
                    <a:lnL>
                      <a:noFill/>
                    </a:lnL>
                    <a:lnR>
                      <a:noFill/>
                    </a:lnR>
                    <a:lnT>
                      <a:noFill/>
                    </a:lnT>
                    <a:lnB w="12700" cap="flat" cmpd="sng" algn="ctr">
                      <a:solidFill>
                        <a:srgbClr val="000000"/>
                      </a:solidFill>
                      <a:prstDash val="solid"/>
                      <a:round/>
                      <a:headEnd type="none" w="med" len="med"/>
                      <a:tailEnd type="none" w="med" len="med"/>
                    </a:lnB>
                    <a:solidFill>
                      <a:srgbClr val="ECD0CD"/>
                    </a:solidFill>
                  </a:tcPr>
                </a:tc>
                <a:tc>
                  <a:txBody>
                    <a:bodyPr/>
                    <a:lstStyle/>
                    <a:p>
                      <a:pPr algn="ctr">
                        <a:spcAft>
                          <a:spcPts val="0"/>
                        </a:spcAft>
                      </a:pPr>
                      <a:r>
                        <a:rPr lang="en-US" sz="1600" kern="100">
                          <a:effectLst/>
                          <a:latin typeface="微軟正黑體" panose="020B0604030504040204" pitchFamily="34" charset="-120"/>
                          <a:ea typeface="微軟正黑體" panose="020B0604030504040204" pitchFamily="34" charset="-120"/>
                          <a:cs typeface="Calibri" panose="020F0502020204030204" pitchFamily="34" charset="0"/>
                        </a:rPr>
                        <a:t>7</a:t>
                      </a:r>
                      <a:endParaRPr lang="zh-TW" sz="1600" kern="100">
                        <a:effectLst/>
                        <a:latin typeface="微軟正黑體" panose="020B0604030504040204" pitchFamily="34" charset="-120"/>
                        <a:ea typeface="微軟正黑體" panose="020B0604030504040204" pitchFamily="34" charset="-120"/>
                      </a:endParaRPr>
                    </a:p>
                  </a:txBody>
                  <a:tcPr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6</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8</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rgbClr val="FF0000"/>
                          </a:solidFill>
                          <a:effectLst/>
                          <a:latin typeface="微軟正黑體" panose="020B0604030504040204" pitchFamily="34" charset="-120"/>
                          <a:ea typeface="微軟正黑體" panose="020B0604030504040204" pitchFamily="34" charset="-120"/>
                          <a:cs typeface="Calibri" panose="020F0502020204030204" pitchFamily="34" charset="0"/>
                        </a:rPr>
                        <a:t>14</a:t>
                      </a:r>
                      <a:endParaRPr lang="zh-TW" sz="1600" kern="100" dirty="0">
                        <a:solidFill>
                          <a:srgbClr val="FF0000"/>
                        </a:solidFill>
                        <a:effectLst/>
                        <a:latin typeface="微軟正黑體" panose="020B0604030504040204" pitchFamily="34" charset="-120"/>
                        <a:ea typeface="微軟正黑體" panose="020B0604030504040204" pitchFamily="34" charset="-120"/>
                      </a:endParaRPr>
                    </a:p>
                  </a:txBody>
                  <a:tcPr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微軟正黑體" panose="020B0604030504040204" pitchFamily="34" charset="-120"/>
                          <a:ea typeface="微軟正黑體" panose="020B0604030504040204" pitchFamily="34" charset="-120"/>
                          <a:cs typeface="Calibri" panose="020F0502020204030204" pitchFamily="34" charset="0"/>
                        </a:rPr>
                        <a:t>O</a:t>
                      </a:r>
                      <a:endParaRPr lang="zh-TW" sz="1600" kern="100" dirty="0">
                        <a:effectLst/>
                        <a:latin typeface="微軟正黑體" panose="020B0604030504040204" pitchFamily="34" charset="-120"/>
                        <a:ea typeface="微軟正黑體" panose="020B0604030504040204" pitchFamily="34" charset="-120"/>
                      </a:endParaRPr>
                    </a:p>
                  </a:txBody>
                  <a:tcPr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018371"/>
                  </a:ext>
                </a:extLst>
              </a:tr>
            </a:tbl>
          </a:graphicData>
        </a:graphic>
      </p:graphicFrame>
      <p:sp>
        <p:nvSpPr>
          <p:cNvPr id="31" name="PA_任意多边形 12">
            <a:extLst>
              <a:ext uri="{FF2B5EF4-FFF2-40B4-BE49-F238E27FC236}">
                <a16:creationId xmlns:a16="http://schemas.microsoft.com/office/drawing/2014/main" id="{25BD2942-9CAE-FE4B-934B-F88E42C35007}"/>
              </a:ext>
            </a:extLst>
          </p:cNvPr>
          <p:cNvSpPr>
            <a:spLocks/>
          </p:cNvSpPr>
          <p:nvPr>
            <p:custDataLst>
              <p:tags r:id="rId3"/>
            </p:custDataLst>
          </p:nvPr>
        </p:nvSpPr>
        <p:spPr bwMode="auto">
          <a:xfrm>
            <a:off x="2142534" y="4069889"/>
            <a:ext cx="3911600" cy="533951"/>
          </a:xfrm>
          <a:custGeom>
            <a:avLst/>
            <a:gdLst>
              <a:gd name="T0" fmla="*/ 856 w 879"/>
              <a:gd name="T1" fmla="*/ 0 h 210"/>
              <a:gd name="T2" fmla="*/ 23 w 879"/>
              <a:gd name="T3" fmla="*/ 0 h 210"/>
              <a:gd name="T4" fmla="*/ 0 w 879"/>
              <a:gd name="T5" fmla="*/ 23 h 210"/>
              <a:gd name="T6" fmla="*/ 0 w 879"/>
              <a:gd name="T7" fmla="*/ 154 h 210"/>
              <a:gd name="T8" fmla="*/ 23 w 879"/>
              <a:gd name="T9" fmla="*/ 177 h 210"/>
              <a:gd name="T10" fmla="*/ 397 w 879"/>
              <a:gd name="T11" fmla="*/ 177 h 210"/>
              <a:gd name="T12" fmla="*/ 418 w 879"/>
              <a:gd name="T13" fmla="*/ 210 h 210"/>
              <a:gd name="T14" fmla="*/ 440 w 879"/>
              <a:gd name="T15" fmla="*/ 177 h 210"/>
              <a:gd name="T16" fmla="*/ 856 w 879"/>
              <a:gd name="T17" fmla="*/ 177 h 210"/>
              <a:gd name="T18" fmla="*/ 879 w 879"/>
              <a:gd name="T19" fmla="*/ 154 h 210"/>
              <a:gd name="T20" fmla="*/ 879 w 879"/>
              <a:gd name="T21" fmla="*/ 23 h 210"/>
              <a:gd name="T22" fmla="*/ 856 w 879"/>
              <a:gd name="T2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9" h="210">
                <a:moveTo>
                  <a:pt x="856" y="0"/>
                </a:moveTo>
                <a:cubicBezTo>
                  <a:pt x="23" y="0"/>
                  <a:pt x="23" y="0"/>
                  <a:pt x="23" y="0"/>
                </a:cubicBezTo>
                <a:cubicBezTo>
                  <a:pt x="10" y="0"/>
                  <a:pt x="0" y="10"/>
                  <a:pt x="0" y="23"/>
                </a:cubicBezTo>
                <a:cubicBezTo>
                  <a:pt x="0" y="154"/>
                  <a:pt x="0" y="154"/>
                  <a:pt x="0" y="154"/>
                </a:cubicBezTo>
                <a:cubicBezTo>
                  <a:pt x="0" y="167"/>
                  <a:pt x="10" y="177"/>
                  <a:pt x="23" y="177"/>
                </a:cubicBezTo>
                <a:cubicBezTo>
                  <a:pt x="397" y="177"/>
                  <a:pt x="397" y="177"/>
                  <a:pt x="397" y="177"/>
                </a:cubicBezTo>
                <a:cubicBezTo>
                  <a:pt x="418" y="210"/>
                  <a:pt x="418" y="210"/>
                  <a:pt x="418" y="210"/>
                </a:cubicBezTo>
                <a:cubicBezTo>
                  <a:pt x="440" y="177"/>
                  <a:pt x="440" y="177"/>
                  <a:pt x="440" y="177"/>
                </a:cubicBezTo>
                <a:cubicBezTo>
                  <a:pt x="856" y="177"/>
                  <a:pt x="856" y="177"/>
                  <a:pt x="856" y="177"/>
                </a:cubicBezTo>
                <a:cubicBezTo>
                  <a:pt x="869" y="177"/>
                  <a:pt x="879" y="167"/>
                  <a:pt x="879" y="154"/>
                </a:cubicBezTo>
                <a:cubicBezTo>
                  <a:pt x="879" y="23"/>
                  <a:pt x="879" y="23"/>
                  <a:pt x="879" y="23"/>
                </a:cubicBezTo>
                <a:cubicBezTo>
                  <a:pt x="879" y="10"/>
                  <a:pt x="869" y="0"/>
                  <a:pt x="856" y="0"/>
                </a:cubicBezTo>
                <a:close/>
              </a:path>
            </a:pathLst>
          </a:custGeom>
          <a:solidFill>
            <a:srgbClr val="ECD0CD"/>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133" dirty="0">
                <a:solidFill>
                  <a:schemeClr val="tx1">
                    <a:lumMod val="85000"/>
                    <a:lumOff val="15000"/>
                  </a:schemeClr>
                </a:solidFill>
                <a:latin typeface="微軟正黑體" panose="020B0604030504040204" pitchFamily="34" charset="-120"/>
                <a:ea typeface="微軟正黑體" panose="020B0604030504040204" pitchFamily="34" charset="-120"/>
              </a:rPr>
              <a:t>材料之耐衝擊強度數據</a:t>
            </a:r>
            <a:endParaRPr lang="zh-CN" altLang="en-US" sz="2133"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32" name="PA_任意多边形 12">
            <a:extLst>
              <a:ext uri="{FF2B5EF4-FFF2-40B4-BE49-F238E27FC236}">
                <a16:creationId xmlns:a16="http://schemas.microsoft.com/office/drawing/2014/main" id="{25BD2942-9CAE-FE4B-934B-F88E42C35007}"/>
              </a:ext>
            </a:extLst>
          </p:cNvPr>
          <p:cNvSpPr>
            <a:spLocks/>
          </p:cNvSpPr>
          <p:nvPr>
            <p:custDataLst>
              <p:tags r:id="rId4"/>
            </p:custDataLst>
          </p:nvPr>
        </p:nvSpPr>
        <p:spPr bwMode="auto">
          <a:xfrm>
            <a:off x="7145621" y="4036809"/>
            <a:ext cx="3875617" cy="544175"/>
          </a:xfrm>
          <a:custGeom>
            <a:avLst/>
            <a:gdLst>
              <a:gd name="T0" fmla="*/ 856 w 879"/>
              <a:gd name="T1" fmla="*/ 0 h 210"/>
              <a:gd name="T2" fmla="*/ 23 w 879"/>
              <a:gd name="T3" fmla="*/ 0 h 210"/>
              <a:gd name="T4" fmla="*/ 0 w 879"/>
              <a:gd name="T5" fmla="*/ 23 h 210"/>
              <a:gd name="T6" fmla="*/ 0 w 879"/>
              <a:gd name="T7" fmla="*/ 154 h 210"/>
              <a:gd name="T8" fmla="*/ 23 w 879"/>
              <a:gd name="T9" fmla="*/ 177 h 210"/>
              <a:gd name="T10" fmla="*/ 397 w 879"/>
              <a:gd name="T11" fmla="*/ 177 h 210"/>
              <a:gd name="T12" fmla="*/ 418 w 879"/>
              <a:gd name="T13" fmla="*/ 210 h 210"/>
              <a:gd name="T14" fmla="*/ 440 w 879"/>
              <a:gd name="T15" fmla="*/ 177 h 210"/>
              <a:gd name="T16" fmla="*/ 856 w 879"/>
              <a:gd name="T17" fmla="*/ 177 h 210"/>
              <a:gd name="T18" fmla="*/ 879 w 879"/>
              <a:gd name="T19" fmla="*/ 154 h 210"/>
              <a:gd name="T20" fmla="*/ 879 w 879"/>
              <a:gd name="T21" fmla="*/ 23 h 210"/>
              <a:gd name="T22" fmla="*/ 856 w 879"/>
              <a:gd name="T2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9" h="210">
                <a:moveTo>
                  <a:pt x="856" y="0"/>
                </a:moveTo>
                <a:cubicBezTo>
                  <a:pt x="23" y="0"/>
                  <a:pt x="23" y="0"/>
                  <a:pt x="23" y="0"/>
                </a:cubicBezTo>
                <a:cubicBezTo>
                  <a:pt x="10" y="0"/>
                  <a:pt x="0" y="10"/>
                  <a:pt x="0" y="23"/>
                </a:cubicBezTo>
                <a:cubicBezTo>
                  <a:pt x="0" y="154"/>
                  <a:pt x="0" y="154"/>
                  <a:pt x="0" y="154"/>
                </a:cubicBezTo>
                <a:cubicBezTo>
                  <a:pt x="0" y="167"/>
                  <a:pt x="10" y="177"/>
                  <a:pt x="23" y="177"/>
                </a:cubicBezTo>
                <a:cubicBezTo>
                  <a:pt x="397" y="177"/>
                  <a:pt x="397" y="177"/>
                  <a:pt x="397" y="177"/>
                </a:cubicBezTo>
                <a:cubicBezTo>
                  <a:pt x="418" y="210"/>
                  <a:pt x="418" y="210"/>
                  <a:pt x="418" y="210"/>
                </a:cubicBezTo>
                <a:cubicBezTo>
                  <a:pt x="440" y="177"/>
                  <a:pt x="440" y="177"/>
                  <a:pt x="440" y="177"/>
                </a:cubicBezTo>
                <a:cubicBezTo>
                  <a:pt x="856" y="177"/>
                  <a:pt x="856" y="177"/>
                  <a:pt x="856" y="177"/>
                </a:cubicBezTo>
                <a:cubicBezTo>
                  <a:pt x="869" y="177"/>
                  <a:pt x="879" y="167"/>
                  <a:pt x="879" y="154"/>
                </a:cubicBezTo>
                <a:cubicBezTo>
                  <a:pt x="879" y="23"/>
                  <a:pt x="879" y="23"/>
                  <a:pt x="879" y="23"/>
                </a:cubicBezTo>
                <a:cubicBezTo>
                  <a:pt x="879" y="10"/>
                  <a:pt x="869" y="0"/>
                  <a:pt x="856" y="0"/>
                </a:cubicBezTo>
                <a:close/>
              </a:path>
            </a:pathLst>
          </a:custGeom>
          <a:solidFill>
            <a:srgbClr val="DCACA5"/>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133" dirty="0">
                <a:solidFill>
                  <a:schemeClr val="tx1">
                    <a:lumMod val="85000"/>
                    <a:lumOff val="15000"/>
                  </a:schemeClr>
                </a:solidFill>
                <a:latin typeface="微軟正黑體" panose="020B0604030504040204" pitchFamily="34" charset="-120"/>
                <a:ea typeface="微軟正黑體" panose="020B0604030504040204" pitchFamily="34" charset="-120"/>
              </a:rPr>
              <a:t>材料之拉伸強度</a:t>
            </a:r>
            <a:endParaRPr lang="zh-CN" altLang="en-US" sz="2133"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33" name="PA_任意多边形 12">
            <a:extLst>
              <a:ext uri="{FF2B5EF4-FFF2-40B4-BE49-F238E27FC236}">
                <a16:creationId xmlns:a16="http://schemas.microsoft.com/office/drawing/2014/main" id="{25BD2942-9CAE-FE4B-934B-F88E42C35007}"/>
              </a:ext>
            </a:extLst>
          </p:cNvPr>
          <p:cNvSpPr>
            <a:spLocks/>
          </p:cNvSpPr>
          <p:nvPr>
            <p:custDataLst>
              <p:tags r:id="rId5"/>
            </p:custDataLst>
          </p:nvPr>
        </p:nvSpPr>
        <p:spPr bwMode="auto">
          <a:xfrm>
            <a:off x="3923767" y="713526"/>
            <a:ext cx="3911600" cy="439381"/>
          </a:xfrm>
          <a:custGeom>
            <a:avLst/>
            <a:gdLst>
              <a:gd name="T0" fmla="*/ 856 w 879"/>
              <a:gd name="T1" fmla="*/ 0 h 210"/>
              <a:gd name="T2" fmla="*/ 23 w 879"/>
              <a:gd name="T3" fmla="*/ 0 h 210"/>
              <a:gd name="T4" fmla="*/ 0 w 879"/>
              <a:gd name="T5" fmla="*/ 23 h 210"/>
              <a:gd name="T6" fmla="*/ 0 w 879"/>
              <a:gd name="T7" fmla="*/ 154 h 210"/>
              <a:gd name="T8" fmla="*/ 23 w 879"/>
              <a:gd name="T9" fmla="*/ 177 h 210"/>
              <a:gd name="T10" fmla="*/ 397 w 879"/>
              <a:gd name="T11" fmla="*/ 177 h 210"/>
              <a:gd name="T12" fmla="*/ 418 w 879"/>
              <a:gd name="T13" fmla="*/ 210 h 210"/>
              <a:gd name="T14" fmla="*/ 440 w 879"/>
              <a:gd name="T15" fmla="*/ 177 h 210"/>
              <a:gd name="T16" fmla="*/ 856 w 879"/>
              <a:gd name="T17" fmla="*/ 177 h 210"/>
              <a:gd name="T18" fmla="*/ 879 w 879"/>
              <a:gd name="T19" fmla="*/ 154 h 210"/>
              <a:gd name="T20" fmla="*/ 879 w 879"/>
              <a:gd name="T21" fmla="*/ 23 h 210"/>
              <a:gd name="T22" fmla="*/ 856 w 879"/>
              <a:gd name="T2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9" h="210">
                <a:moveTo>
                  <a:pt x="856" y="0"/>
                </a:moveTo>
                <a:cubicBezTo>
                  <a:pt x="23" y="0"/>
                  <a:pt x="23" y="0"/>
                  <a:pt x="23" y="0"/>
                </a:cubicBezTo>
                <a:cubicBezTo>
                  <a:pt x="10" y="0"/>
                  <a:pt x="0" y="10"/>
                  <a:pt x="0" y="23"/>
                </a:cubicBezTo>
                <a:cubicBezTo>
                  <a:pt x="0" y="154"/>
                  <a:pt x="0" y="154"/>
                  <a:pt x="0" y="154"/>
                </a:cubicBezTo>
                <a:cubicBezTo>
                  <a:pt x="0" y="167"/>
                  <a:pt x="10" y="177"/>
                  <a:pt x="23" y="177"/>
                </a:cubicBezTo>
                <a:cubicBezTo>
                  <a:pt x="397" y="177"/>
                  <a:pt x="397" y="177"/>
                  <a:pt x="397" y="177"/>
                </a:cubicBezTo>
                <a:cubicBezTo>
                  <a:pt x="418" y="210"/>
                  <a:pt x="418" y="210"/>
                  <a:pt x="418" y="210"/>
                </a:cubicBezTo>
                <a:cubicBezTo>
                  <a:pt x="440" y="177"/>
                  <a:pt x="440" y="177"/>
                  <a:pt x="440" y="177"/>
                </a:cubicBezTo>
                <a:cubicBezTo>
                  <a:pt x="856" y="177"/>
                  <a:pt x="856" y="177"/>
                  <a:pt x="856" y="177"/>
                </a:cubicBezTo>
                <a:cubicBezTo>
                  <a:pt x="869" y="177"/>
                  <a:pt x="879" y="167"/>
                  <a:pt x="879" y="154"/>
                </a:cubicBezTo>
                <a:cubicBezTo>
                  <a:pt x="879" y="23"/>
                  <a:pt x="879" y="23"/>
                  <a:pt x="879" y="23"/>
                </a:cubicBezTo>
                <a:cubicBezTo>
                  <a:pt x="879" y="10"/>
                  <a:pt x="869" y="0"/>
                  <a:pt x="856" y="0"/>
                </a:cubicBezTo>
                <a:close/>
              </a:path>
            </a:pathLst>
          </a:custGeom>
          <a:solidFill>
            <a:srgbClr val="B06D62"/>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133" dirty="0">
                <a:solidFill>
                  <a:schemeClr val="tx1">
                    <a:lumMod val="85000"/>
                    <a:lumOff val="15000"/>
                  </a:schemeClr>
                </a:solidFill>
                <a:latin typeface="微軟正黑體" panose="020B0604030504040204" pitchFamily="34" charset="-120"/>
                <a:ea typeface="微軟正黑體" panose="020B0604030504040204" pitchFamily="34" charset="-120"/>
              </a:rPr>
              <a:t>材料之耐燃性能</a:t>
            </a:r>
            <a:endParaRPr lang="zh-CN" altLang="en-US" sz="2133"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cxnSp>
        <p:nvCxnSpPr>
          <p:cNvPr id="3" name="直線單箭頭接點 2"/>
          <p:cNvCxnSpPr/>
          <p:nvPr/>
        </p:nvCxnSpPr>
        <p:spPr>
          <a:xfrm flipV="1">
            <a:off x="5587561" y="6238852"/>
            <a:ext cx="0" cy="185528"/>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直線單箭頭接點 22"/>
          <p:cNvCxnSpPr/>
          <p:nvPr/>
        </p:nvCxnSpPr>
        <p:spPr>
          <a:xfrm flipH="1">
            <a:off x="5580533" y="6012015"/>
            <a:ext cx="5491" cy="18314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4" name="直線單箭頭接點 23"/>
          <p:cNvCxnSpPr/>
          <p:nvPr/>
        </p:nvCxnSpPr>
        <p:spPr>
          <a:xfrm flipH="1">
            <a:off x="5567990" y="5791999"/>
            <a:ext cx="189" cy="180756"/>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5" name="直線單箭頭接點 24"/>
          <p:cNvCxnSpPr/>
          <p:nvPr/>
        </p:nvCxnSpPr>
        <p:spPr>
          <a:xfrm>
            <a:off x="5561150" y="5533891"/>
            <a:ext cx="189" cy="19694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7" name="直線單箭頭接點 26"/>
          <p:cNvCxnSpPr/>
          <p:nvPr/>
        </p:nvCxnSpPr>
        <p:spPr>
          <a:xfrm>
            <a:off x="5568179" y="5321543"/>
            <a:ext cx="189" cy="196944"/>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5" name="直線單箭頭接點 34"/>
          <p:cNvCxnSpPr/>
          <p:nvPr/>
        </p:nvCxnSpPr>
        <p:spPr>
          <a:xfrm flipH="1">
            <a:off x="7649444" y="2702044"/>
            <a:ext cx="5491" cy="18314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36" name="直線單箭頭接點 35"/>
          <p:cNvCxnSpPr/>
          <p:nvPr/>
        </p:nvCxnSpPr>
        <p:spPr>
          <a:xfrm flipH="1">
            <a:off x="7652189" y="3349802"/>
            <a:ext cx="5491" cy="18314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2" name="投影片編號版面配置區 1"/>
          <p:cNvSpPr>
            <a:spLocks noGrp="1"/>
          </p:cNvSpPr>
          <p:nvPr>
            <p:ph type="sldNum" sz="quarter" idx="12"/>
          </p:nvPr>
        </p:nvSpPr>
        <p:spPr/>
        <p:txBody>
          <a:bodyPr/>
          <a:lstStyle/>
          <a:p>
            <a:fld id="{E66E56CE-4814-4E2E-8948-A855BBA3D955}" type="slidenum">
              <a:rPr lang="zh-TW" altLang="en-US" smtClean="0"/>
              <a:t>19</a:t>
            </a:fld>
            <a:endParaRPr lang="zh-TW" altLang="en-US"/>
          </a:p>
        </p:txBody>
      </p:sp>
    </p:spTree>
    <p:extLst>
      <p:ext uri="{BB962C8B-B14F-4D97-AF65-F5344CB8AC3E}">
        <p14:creationId xmlns:p14="http://schemas.microsoft.com/office/powerpoint/2010/main" val="2167533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75219" y="1584672"/>
            <a:ext cx="6353662" cy="3970318"/>
          </a:xfrm>
          <a:prstGeom prst="rect">
            <a:avLst/>
          </a:prstGeom>
        </p:spPr>
        <p:txBody>
          <a:bodyPr wrap="none">
            <a:spAutoFit/>
          </a:bodyPr>
          <a:lstStyle/>
          <a:p>
            <a:pPr marL="1080000" indent="-571500">
              <a:buFont typeface="Wingdings" panose="05000000000000000000" pitchFamily="2" charset="2"/>
              <a:buChar char="u"/>
            </a:pPr>
            <a:r>
              <a:rPr lang="zh-TW" altLang="en-US" sz="3600" b="1" dirty="0">
                <a:solidFill>
                  <a:srgbClr val="008000"/>
                </a:solidFill>
              </a:rPr>
              <a:t>矽藻土複合材料</a:t>
            </a:r>
            <a:endParaRPr lang="en-US" altLang="zh-TW" sz="3600" b="1" dirty="0">
              <a:solidFill>
                <a:srgbClr val="008000"/>
              </a:solidFill>
            </a:endParaRPr>
          </a:p>
          <a:p>
            <a:pPr marL="1080000" indent="-571500">
              <a:buFont typeface="Wingdings" panose="05000000000000000000" pitchFamily="2" charset="2"/>
              <a:buChar char="u"/>
            </a:pPr>
            <a:r>
              <a:rPr lang="zh-TW" altLang="en-US" sz="3600" b="1" dirty="0">
                <a:solidFill>
                  <a:srgbClr val="008000"/>
                </a:solidFill>
              </a:rPr>
              <a:t>節能減碳複合材料</a:t>
            </a:r>
            <a:endParaRPr lang="en-US" altLang="zh-TW" sz="3600" b="1" dirty="0">
              <a:solidFill>
                <a:srgbClr val="008000"/>
              </a:solidFill>
            </a:endParaRPr>
          </a:p>
          <a:p>
            <a:pPr marL="1080000" indent="-571500">
              <a:buFont typeface="Wingdings" panose="05000000000000000000" pitchFamily="2" charset="2"/>
              <a:buChar char="u"/>
            </a:pPr>
            <a:r>
              <a:rPr lang="zh-TW" altLang="en-US" sz="3600" b="1" dirty="0">
                <a:solidFill>
                  <a:srgbClr val="008000"/>
                </a:solidFill>
              </a:rPr>
              <a:t>環保阻燃複合材料</a:t>
            </a:r>
            <a:endParaRPr lang="en-US" altLang="zh-TW" sz="3600" b="1" dirty="0">
              <a:solidFill>
                <a:srgbClr val="008000"/>
              </a:solidFill>
            </a:endParaRPr>
          </a:p>
          <a:p>
            <a:pPr marL="1080000" indent="-571500">
              <a:buFont typeface="Wingdings" panose="05000000000000000000" pitchFamily="2" charset="2"/>
              <a:buChar char="u"/>
            </a:pPr>
            <a:r>
              <a:rPr lang="zh-TW" altLang="en-US" sz="3600" b="1" dirty="0">
                <a:solidFill>
                  <a:srgbClr val="008000"/>
                </a:solidFill>
              </a:rPr>
              <a:t>廢棄防火門再製涼感塑木</a:t>
            </a:r>
          </a:p>
          <a:p>
            <a:pPr marL="1080000" indent="-571500">
              <a:buFont typeface="Wingdings" panose="05000000000000000000" pitchFamily="2" charset="2"/>
              <a:buChar char="u"/>
            </a:pPr>
            <a:r>
              <a:rPr lang="zh-TW" altLang="en-US" sz="3600" b="1" dirty="0">
                <a:solidFill>
                  <a:srgbClr val="008000"/>
                </a:solidFill>
              </a:rPr>
              <a:t>低碳永續生物感測器</a:t>
            </a:r>
            <a:endParaRPr lang="en-US" altLang="zh-TW" sz="3600" b="1" dirty="0">
              <a:solidFill>
                <a:srgbClr val="008000"/>
              </a:solidFill>
            </a:endParaRPr>
          </a:p>
          <a:p>
            <a:pPr marL="1080000" indent="-571500">
              <a:buFont typeface="Wingdings" panose="05000000000000000000" pitchFamily="2" charset="2"/>
              <a:buChar char="u"/>
            </a:pPr>
            <a:r>
              <a:rPr lang="zh-TW" altLang="en-US" sz="3600" b="1" dirty="0">
                <a:solidFill>
                  <a:srgbClr val="008000"/>
                </a:solidFill>
              </a:rPr>
              <a:t>穿戴式裝置之柔性電池</a:t>
            </a:r>
            <a:endParaRPr lang="en-US" altLang="zh-TW" sz="3600" b="1" dirty="0">
              <a:solidFill>
                <a:srgbClr val="008000"/>
              </a:solidFill>
            </a:endParaRPr>
          </a:p>
          <a:p>
            <a:endParaRPr lang="zh-TW" altLang="en-US" sz="3600" dirty="0">
              <a:solidFill>
                <a:srgbClr val="008000"/>
              </a:solidFill>
            </a:endParaRPr>
          </a:p>
        </p:txBody>
      </p:sp>
      <p:sp>
        <p:nvSpPr>
          <p:cNvPr id="3" name="投影片編號版面配置區 2"/>
          <p:cNvSpPr>
            <a:spLocks noGrp="1"/>
          </p:cNvSpPr>
          <p:nvPr>
            <p:ph type="sldNum" sz="quarter" idx="12"/>
          </p:nvPr>
        </p:nvSpPr>
        <p:spPr/>
        <p:txBody>
          <a:bodyPr/>
          <a:lstStyle/>
          <a:p>
            <a:fld id="{E66E56CE-4814-4E2E-8948-A855BBA3D955}" type="slidenum">
              <a:rPr lang="zh-TW" altLang="en-US" smtClean="0"/>
              <a:t>2</a:t>
            </a:fld>
            <a:endParaRPr lang="zh-TW" altLang="en-US"/>
          </a:p>
        </p:txBody>
      </p:sp>
    </p:spTree>
    <p:extLst>
      <p:ext uri="{BB962C8B-B14F-4D97-AF65-F5344CB8AC3E}">
        <p14:creationId xmlns:p14="http://schemas.microsoft.com/office/powerpoint/2010/main" val="1985153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74175" y="1469426"/>
            <a:ext cx="6375019" cy="4323393"/>
          </a:xfrm>
        </p:spPr>
        <p:txBody>
          <a:bodyPr>
            <a:normAutofit fontScale="92500" lnSpcReduction="20000"/>
          </a:bodyPr>
          <a:lstStyle/>
          <a:p>
            <a:pPr>
              <a:lnSpc>
                <a:spcPct val="120000"/>
              </a:lnSpc>
              <a:spcBef>
                <a:spcPts val="600"/>
              </a:spcBef>
            </a:pPr>
            <a:r>
              <a:rPr lang="zh-TW" altLang="zh-TW" sz="2400" dirty="0">
                <a:latin typeface="微軟正黑體" pitchFamily="34" charset="-120"/>
                <a:ea typeface="微軟正黑體" pitchFamily="34" charset="-120"/>
              </a:rPr>
              <a:t>聚乙烯高分子材料要達到耐燃</a:t>
            </a:r>
            <a:r>
              <a:rPr lang="en-US" altLang="zh-TW" sz="2400" dirty="0">
                <a:latin typeface="微軟正黑體" pitchFamily="34" charset="-120"/>
                <a:ea typeface="微軟正黑體" pitchFamily="34" charset="-120"/>
              </a:rPr>
              <a:t>UL94</a:t>
            </a:r>
            <a:r>
              <a:rPr lang="zh-TW" altLang="zh-TW" sz="2400" dirty="0">
                <a:latin typeface="微軟正黑體" pitchFamily="34" charset="-120"/>
                <a:ea typeface="微軟正黑體" pitchFamily="34" charset="-120"/>
              </a:rPr>
              <a:t>等級，聚磷酸胺</a:t>
            </a:r>
            <a:r>
              <a:rPr lang="en-US" altLang="zh-TW" sz="2400" dirty="0">
                <a:latin typeface="微軟正黑體" pitchFamily="34" charset="-120"/>
                <a:ea typeface="微軟正黑體" pitchFamily="34" charset="-120"/>
              </a:rPr>
              <a:t>+</a:t>
            </a:r>
            <a:r>
              <a:rPr lang="zh-TW" altLang="zh-TW" sz="2400" dirty="0">
                <a:latin typeface="微軟正黑體" pitchFamily="34" charset="-120"/>
                <a:ea typeface="微軟正黑體" pitchFamily="34" charset="-120"/>
              </a:rPr>
              <a:t>膨脹石墨最低添加量必須</a:t>
            </a:r>
            <a:r>
              <a:rPr lang="zh-TW" altLang="zh-TW" sz="2400" dirty="0">
                <a:solidFill>
                  <a:srgbClr val="FF0000"/>
                </a:solidFill>
                <a:latin typeface="微軟正黑體" pitchFamily="34" charset="-120"/>
                <a:ea typeface="微軟正黑體" pitchFamily="34" charset="-120"/>
              </a:rPr>
              <a:t>大於</a:t>
            </a:r>
            <a:r>
              <a:rPr lang="en-US" altLang="zh-TW" sz="2400" dirty="0">
                <a:solidFill>
                  <a:srgbClr val="FF0000"/>
                </a:solidFill>
                <a:latin typeface="微軟正黑體" pitchFamily="34" charset="-120"/>
                <a:ea typeface="微軟正黑體" pitchFamily="34" charset="-120"/>
              </a:rPr>
              <a:t>26% </a:t>
            </a:r>
            <a:r>
              <a:rPr lang="en-US" altLang="zh-TW" sz="2400" dirty="0">
                <a:latin typeface="微軟正黑體" pitchFamily="34" charset="-120"/>
                <a:ea typeface="微軟正黑體" pitchFamily="34" charset="-120"/>
              </a:rPr>
              <a:t>(A14E12)</a:t>
            </a:r>
            <a:r>
              <a:rPr lang="zh-TW" altLang="zh-TW" sz="2400" dirty="0">
                <a:latin typeface="微軟正黑體" pitchFamily="34" charset="-120"/>
                <a:ea typeface="微軟正黑體" pitchFamily="34" charset="-120"/>
              </a:rPr>
              <a:t>，且其機械性能因阻燃劑添加量較多，降低幅度大，耐衝擊強度</a:t>
            </a:r>
            <a:r>
              <a:rPr lang="zh-TW" altLang="zh-TW" sz="2400" dirty="0">
                <a:solidFill>
                  <a:srgbClr val="FF0000"/>
                </a:solidFill>
                <a:latin typeface="微軟正黑體" pitchFamily="34" charset="-120"/>
                <a:ea typeface="微軟正黑體" pitchFamily="34" charset="-120"/>
              </a:rPr>
              <a:t>降低</a:t>
            </a:r>
            <a:r>
              <a:rPr lang="en-US" altLang="zh-TW" sz="2400" dirty="0">
                <a:solidFill>
                  <a:srgbClr val="FF0000"/>
                </a:solidFill>
                <a:latin typeface="微軟正黑體" pitchFamily="34" charset="-120"/>
                <a:ea typeface="微軟正黑體" pitchFamily="34" charset="-120"/>
              </a:rPr>
              <a:t>12.28%</a:t>
            </a:r>
            <a:r>
              <a:rPr lang="zh-TW" altLang="zh-TW" sz="2400" dirty="0">
                <a:latin typeface="微軟正黑體" pitchFamily="34" charset="-120"/>
                <a:ea typeface="微軟正黑體" pitchFamily="34" charset="-120"/>
              </a:rPr>
              <a:t>，拉伸強度</a:t>
            </a:r>
            <a:r>
              <a:rPr lang="zh-TW" altLang="zh-TW" sz="2400" dirty="0">
                <a:solidFill>
                  <a:srgbClr val="00B0F0"/>
                </a:solidFill>
                <a:latin typeface="微軟正黑體" pitchFamily="34" charset="-120"/>
                <a:ea typeface="微軟正黑體" pitchFamily="34" charset="-120"/>
              </a:rPr>
              <a:t>降低</a:t>
            </a:r>
            <a:r>
              <a:rPr lang="en-US" altLang="zh-TW" sz="2400" dirty="0">
                <a:solidFill>
                  <a:srgbClr val="00B0F0"/>
                </a:solidFill>
                <a:latin typeface="微軟正黑體" pitchFamily="34" charset="-120"/>
                <a:ea typeface="微軟正黑體" pitchFamily="34" charset="-120"/>
              </a:rPr>
              <a:t>24.92%</a:t>
            </a:r>
          </a:p>
          <a:p>
            <a:pPr>
              <a:lnSpc>
                <a:spcPct val="120000"/>
              </a:lnSpc>
              <a:spcBef>
                <a:spcPts val="600"/>
              </a:spcBef>
            </a:pPr>
            <a:r>
              <a:rPr lang="zh-TW" altLang="zh-TW" sz="2400" dirty="0">
                <a:latin typeface="微軟正黑體" pitchFamily="34" charset="-120"/>
                <a:ea typeface="微軟正黑體" pitchFamily="34" charset="-120"/>
              </a:rPr>
              <a:t>使用</a:t>
            </a:r>
            <a:r>
              <a:rPr lang="zh-TW" altLang="zh-TW" sz="2400" dirty="0">
                <a:solidFill>
                  <a:srgbClr val="FF0000"/>
                </a:solidFill>
                <a:latin typeface="微軟正黑體" pitchFamily="34" charset="-120"/>
                <a:ea typeface="微軟正黑體" pitchFamily="34" charset="-120"/>
              </a:rPr>
              <a:t>熱處理及丙三甲氧矽烷改質矽藻土</a:t>
            </a:r>
            <a:r>
              <a:rPr lang="zh-TW" altLang="zh-TW" sz="2400" dirty="0">
                <a:latin typeface="微軟正黑體" pitchFamily="34" charset="-120"/>
                <a:ea typeface="微軟正黑體" pitchFamily="34" charset="-120"/>
              </a:rPr>
              <a:t>，增加聚乙烯高分子材料與矽藻土之親和性，可降低阻燃劑聚磷酸胺</a:t>
            </a:r>
            <a:r>
              <a:rPr lang="en-US" altLang="zh-TW" sz="2400" dirty="0">
                <a:latin typeface="微軟正黑體" pitchFamily="34" charset="-120"/>
                <a:ea typeface="微軟正黑體" pitchFamily="34" charset="-120"/>
              </a:rPr>
              <a:t>+</a:t>
            </a:r>
            <a:r>
              <a:rPr lang="zh-TW" altLang="zh-TW" sz="2400" dirty="0">
                <a:latin typeface="微軟正黑體" pitchFamily="34" charset="-120"/>
                <a:ea typeface="微軟正黑體" pitchFamily="34" charset="-120"/>
              </a:rPr>
              <a:t>膨脹石墨添加量至</a:t>
            </a:r>
            <a:r>
              <a:rPr lang="en-US" altLang="zh-TW" sz="2400" dirty="0">
                <a:solidFill>
                  <a:srgbClr val="FF0000"/>
                </a:solidFill>
                <a:latin typeface="微軟正黑體" pitchFamily="34" charset="-120"/>
                <a:ea typeface="微軟正黑體" pitchFamily="34" charset="-120"/>
              </a:rPr>
              <a:t>14%</a:t>
            </a:r>
            <a:r>
              <a:rPr lang="en-US" altLang="zh-TW" sz="2400" dirty="0">
                <a:latin typeface="微軟正黑體" pitchFamily="34" charset="-120"/>
                <a:ea typeface="微軟正黑體" pitchFamily="34" charset="-120"/>
              </a:rPr>
              <a:t>(SA6E08D)</a:t>
            </a:r>
            <a:r>
              <a:rPr lang="zh-TW" altLang="zh-TW" sz="2400" dirty="0">
                <a:latin typeface="微軟正黑體" pitchFamily="34" charset="-120"/>
                <a:ea typeface="微軟正黑體" pitchFamily="34" charset="-120"/>
              </a:rPr>
              <a:t>，耐衝擊強度</a:t>
            </a:r>
            <a:r>
              <a:rPr lang="zh-TW" altLang="zh-TW" sz="2400" b="1" u="sng" dirty="0">
                <a:solidFill>
                  <a:srgbClr val="FF0000"/>
                </a:solidFill>
                <a:latin typeface="微軟正黑體" pitchFamily="34" charset="-120"/>
                <a:ea typeface="微軟正黑體" pitchFamily="34" charset="-120"/>
              </a:rPr>
              <a:t>提升了</a:t>
            </a:r>
            <a:r>
              <a:rPr lang="en-US" altLang="zh-TW" sz="2400" b="1" u="sng" dirty="0">
                <a:solidFill>
                  <a:srgbClr val="FF0000"/>
                </a:solidFill>
                <a:latin typeface="微軟正黑體" pitchFamily="34" charset="-120"/>
                <a:ea typeface="微軟正黑體" pitchFamily="34" charset="-120"/>
              </a:rPr>
              <a:t>18.95%</a:t>
            </a:r>
            <a:r>
              <a:rPr lang="zh-TW" altLang="zh-TW" sz="2400" dirty="0">
                <a:latin typeface="微軟正黑體" pitchFamily="34" charset="-120"/>
                <a:ea typeface="微軟正黑體" pitchFamily="34" charset="-120"/>
              </a:rPr>
              <a:t>，拉伸強度</a:t>
            </a:r>
            <a:r>
              <a:rPr lang="zh-TW" altLang="zh-TW" sz="2400" dirty="0">
                <a:solidFill>
                  <a:srgbClr val="00B0F0"/>
                </a:solidFill>
                <a:latin typeface="微軟正黑體" pitchFamily="34" charset="-120"/>
                <a:ea typeface="微軟正黑體" pitchFamily="34" charset="-120"/>
              </a:rPr>
              <a:t>僅降低</a:t>
            </a:r>
            <a:r>
              <a:rPr lang="en-US" altLang="zh-TW" sz="2400" dirty="0">
                <a:solidFill>
                  <a:srgbClr val="00B0F0"/>
                </a:solidFill>
                <a:latin typeface="微軟正黑體" pitchFamily="34" charset="-120"/>
                <a:ea typeface="微軟正黑體" pitchFamily="34" charset="-120"/>
              </a:rPr>
              <a:t>9.71%</a:t>
            </a:r>
          </a:p>
          <a:p>
            <a:pPr>
              <a:lnSpc>
                <a:spcPct val="120000"/>
              </a:lnSpc>
              <a:spcBef>
                <a:spcPts val="600"/>
              </a:spcBef>
            </a:pPr>
            <a:r>
              <a:rPr lang="zh-TW" altLang="zh-TW" sz="2400" dirty="0">
                <a:latin typeface="微軟正黑體" pitchFamily="34" charset="-120"/>
                <a:ea typeface="微軟正黑體" pitchFamily="34" charset="-120"/>
              </a:rPr>
              <a:t>可達到</a:t>
            </a:r>
            <a:r>
              <a:rPr lang="zh-TW" altLang="zh-TW" sz="2400" dirty="0">
                <a:solidFill>
                  <a:srgbClr val="FF0000"/>
                </a:solidFill>
                <a:latin typeface="微軟正黑體" pitchFamily="34" charset="-120"/>
                <a:ea typeface="微軟正黑體" pitchFamily="34" charset="-120"/>
              </a:rPr>
              <a:t>耐燃</a:t>
            </a:r>
            <a:r>
              <a:rPr lang="zh-TW" altLang="zh-TW" sz="2400" dirty="0">
                <a:latin typeface="微軟正黑體" pitchFamily="34" charset="-120"/>
                <a:ea typeface="微軟正黑體" pitchFamily="34" charset="-120"/>
              </a:rPr>
              <a:t>等級</a:t>
            </a:r>
            <a:r>
              <a:rPr lang="zh-TW" altLang="en-US" sz="2400" dirty="0">
                <a:latin typeface="微軟正黑體" pitchFamily="34" charset="-120"/>
                <a:ea typeface="微軟正黑體" pitchFamily="34" charset="-120"/>
              </a:rPr>
              <a:t>且</a:t>
            </a:r>
            <a:r>
              <a:rPr lang="zh-TW" altLang="en-US" sz="2400" dirty="0">
                <a:solidFill>
                  <a:srgbClr val="FF0000"/>
                </a:solidFill>
                <a:latin typeface="微軟正黑體" pitchFamily="34" charset="-120"/>
                <a:ea typeface="微軟正黑體" pitchFamily="34" charset="-120"/>
              </a:rPr>
              <a:t>機械性質佳</a:t>
            </a:r>
            <a:r>
              <a:rPr lang="zh-TW" altLang="zh-TW" sz="2400" dirty="0">
                <a:latin typeface="微軟正黑體" pitchFamily="34" charset="-120"/>
                <a:ea typeface="微軟正黑體" pitchFamily="34" charset="-120"/>
              </a:rPr>
              <a:t>，同時</a:t>
            </a:r>
            <a:r>
              <a:rPr lang="zh-TW" altLang="zh-TW" sz="2400" dirty="0">
                <a:solidFill>
                  <a:srgbClr val="FF0000"/>
                </a:solidFill>
                <a:latin typeface="微軟正黑體" pitchFamily="34" charset="-120"/>
                <a:ea typeface="微軟正黑體" pitchFamily="34" charset="-120"/>
              </a:rPr>
              <a:t>降低成本</a:t>
            </a:r>
            <a:r>
              <a:rPr lang="zh-TW" altLang="zh-TW" sz="2400" dirty="0">
                <a:latin typeface="微軟正黑體" pitchFamily="34" charset="-120"/>
                <a:ea typeface="微軟正黑體" pitchFamily="34" charset="-120"/>
              </a:rPr>
              <a:t>及</a:t>
            </a:r>
            <a:r>
              <a:rPr lang="zh-TW" altLang="zh-TW" sz="2400" dirty="0">
                <a:solidFill>
                  <a:srgbClr val="FF0000"/>
                </a:solidFill>
                <a:latin typeface="微軟正黑體" pitchFamily="34" charset="-120"/>
                <a:ea typeface="微軟正黑體" pitchFamily="34" charset="-120"/>
              </a:rPr>
              <a:t>符合環保</a:t>
            </a:r>
            <a:r>
              <a:rPr lang="zh-TW" altLang="zh-TW" sz="2400" dirty="0">
                <a:latin typeface="微軟正黑體" pitchFamily="34" charset="-120"/>
                <a:ea typeface="微軟正黑體" pitchFamily="34" charset="-120"/>
              </a:rPr>
              <a:t>趨勢</a:t>
            </a:r>
            <a:endParaRPr lang="en-US" altLang="zh-TW" sz="2400" dirty="0">
              <a:latin typeface="微軟正黑體" pitchFamily="34" charset="-120"/>
              <a:ea typeface="微軟正黑體" pitchFamily="34" charset="-120"/>
            </a:endParaRPr>
          </a:p>
          <a:p>
            <a:pPr>
              <a:lnSpc>
                <a:spcPct val="120000"/>
              </a:lnSpc>
              <a:spcBef>
                <a:spcPts val="600"/>
              </a:spcBef>
            </a:pPr>
            <a:endParaRPr lang="zh-TW" altLang="en-US" sz="2400"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fld id="{E66E56CE-4814-4E2E-8948-A855BBA3D955}" type="slidenum">
              <a:rPr lang="zh-TW" altLang="en-US" smtClean="0"/>
              <a:t>20</a:t>
            </a:fld>
            <a:endParaRPr lang="zh-TW" altLang="en-US"/>
          </a:p>
        </p:txBody>
      </p:sp>
      <p:pic>
        <p:nvPicPr>
          <p:cNvPr id="4" name="圖片 3"/>
          <p:cNvPicPr>
            <a:picLocks noChangeAspect="1"/>
          </p:cNvPicPr>
          <p:nvPr/>
        </p:nvPicPr>
        <p:blipFill>
          <a:blip r:embed="rId2"/>
          <a:stretch>
            <a:fillRect/>
          </a:stretch>
        </p:blipFill>
        <p:spPr>
          <a:xfrm>
            <a:off x="9124614" y="889692"/>
            <a:ext cx="2917403" cy="4055664"/>
          </a:xfrm>
          <a:prstGeom prst="rect">
            <a:avLst/>
          </a:prstGeom>
        </p:spPr>
      </p:pic>
      <p:pic>
        <p:nvPicPr>
          <p:cNvPr id="5" name="圖片 4"/>
          <p:cNvPicPr>
            <a:picLocks noChangeAspect="1"/>
          </p:cNvPicPr>
          <p:nvPr/>
        </p:nvPicPr>
        <p:blipFill>
          <a:blip r:embed="rId3"/>
          <a:stretch>
            <a:fillRect/>
          </a:stretch>
        </p:blipFill>
        <p:spPr>
          <a:xfrm>
            <a:off x="7110263" y="2610198"/>
            <a:ext cx="2874842" cy="4005299"/>
          </a:xfrm>
          <a:prstGeom prst="rect">
            <a:avLst/>
          </a:prstGeom>
        </p:spPr>
      </p:pic>
    </p:spTree>
    <p:extLst>
      <p:ext uri="{BB962C8B-B14F-4D97-AF65-F5344CB8AC3E}">
        <p14:creationId xmlns:p14="http://schemas.microsoft.com/office/powerpoint/2010/main" val="417684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71106" y="1927320"/>
            <a:ext cx="5262979" cy="1754326"/>
          </a:xfrm>
          <a:prstGeom prst="rect">
            <a:avLst/>
          </a:prstGeom>
        </p:spPr>
        <p:txBody>
          <a:bodyPr wrap="none">
            <a:spAutoFit/>
          </a:bodyPr>
          <a:lstStyle/>
          <a:p>
            <a:endParaRPr lang="en-US" altLang="zh-TW" sz="3600" b="1" dirty="0">
              <a:solidFill>
                <a:srgbClr val="00B050"/>
              </a:solidFill>
            </a:endParaRPr>
          </a:p>
          <a:p>
            <a:r>
              <a:rPr lang="zh-TW" altLang="en-US" sz="3600" b="1" dirty="0">
                <a:solidFill>
                  <a:srgbClr val="00B050"/>
                </a:solidFill>
              </a:rPr>
              <a:t>廢棄防火門再製涼感塑木</a:t>
            </a:r>
            <a:endParaRPr lang="en-US" altLang="zh-TW" sz="3600" b="1" dirty="0">
              <a:solidFill>
                <a:srgbClr val="00B050"/>
              </a:solidFill>
            </a:endParaRPr>
          </a:p>
          <a:p>
            <a:endParaRPr lang="zh-TW" altLang="en-US" sz="3600" dirty="0"/>
          </a:p>
        </p:txBody>
      </p:sp>
      <p:sp>
        <p:nvSpPr>
          <p:cNvPr id="3" name="投影片編號版面配置區 2"/>
          <p:cNvSpPr>
            <a:spLocks noGrp="1"/>
          </p:cNvSpPr>
          <p:nvPr>
            <p:ph type="sldNum" sz="quarter" idx="12"/>
          </p:nvPr>
        </p:nvSpPr>
        <p:spPr/>
        <p:txBody>
          <a:bodyPr/>
          <a:lstStyle/>
          <a:p>
            <a:fld id="{E66E56CE-4814-4E2E-8948-A855BBA3D955}" type="slidenum">
              <a:rPr lang="zh-TW" altLang="en-US" smtClean="0"/>
              <a:t>21</a:t>
            </a:fld>
            <a:endParaRPr lang="zh-TW" altLang="en-US"/>
          </a:p>
        </p:txBody>
      </p:sp>
      <p:pic>
        <p:nvPicPr>
          <p:cNvPr id="4" name="圖片 3"/>
          <p:cNvPicPr>
            <a:picLocks noChangeAspect="1"/>
          </p:cNvPicPr>
          <p:nvPr/>
        </p:nvPicPr>
        <p:blipFill rotWithShape="1">
          <a:blip r:embed="rId2"/>
          <a:srcRect l="30061" t="20508" r="35435" b="27486"/>
          <a:stretch/>
        </p:blipFill>
        <p:spPr>
          <a:xfrm>
            <a:off x="7079437" y="3681646"/>
            <a:ext cx="3242427" cy="2749014"/>
          </a:xfrm>
          <a:prstGeom prst="rect">
            <a:avLst/>
          </a:prstGeom>
        </p:spPr>
      </p:pic>
      <p:sp>
        <p:nvSpPr>
          <p:cNvPr id="5" name="矩形 4"/>
          <p:cNvSpPr/>
          <p:nvPr/>
        </p:nvSpPr>
        <p:spPr>
          <a:xfrm>
            <a:off x="7136614" y="5458648"/>
            <a:ext cx="819448" cy="262214"/>
          </a:xfrm>
          <a:prstGeom prst="rect">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16286" t="29813" r="20486" b="47106"/>
          <a:stretch/>
        </p:blipFill>
        <p:spPr>
          <a:xfrm>
            <a:off x="2680677" y="4431322"/>
            <a:ext cx="3856412" cy="1555261"/>
          </a:xfrm>
          <a:prstGeom prst="rect">
            <a:avLst/>
          </a:prstGeom>
        </p:spPr>
      </p:pic>
    </p:spTree>
    <p:extLst>
      <p:ext uri="{BB962C8B-B14F-4D97-AF65-F5344CB8AC3E}">
        <p14:creationId xmlns:p14="http://schemas.microsoft.com/office/powerpoint/2010/main" val="1339324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22</a:t>
            </a:fld>
            <a:endParaRPr lang="zh-TW" altLang="en-US"/>
          </a:p>
        </p:txBody>
      </p:sp>
      <p:sp>
        <p:nvSpPr>
          <p:cNvPr id="4" name="矩形 3"/>
          <p:cNvSpPr/>
          <p:nvPr/>
        </p:nvSpPr>
        <p:spPr>
          <a:xfrm>
            <a:off x="5869217" y="5870769"/>
            <a:ext cx="5168403" cy="584775"/>
          </a:xfrm>
          <a:prstGeom prst="rect">
            <a:avLst/>
          </a:prstGeom>
        </p:spPr>
        <p:txBody>
          <a:bodyPr wrap="none">
            <a:spAutoFit/>
          </a:bodyPr>
          <a:lstStyle/>
          <a:p>
            <a:r>
              <a:rPr lang="en-US" altLang="zh-TW" sz="1600" dirty="0">
                <a:solidFill>
                  <a:srgbClr val="0000FF"/>
                </a:solidFill>
                <a:latin typeface="Times New Roman" panose="02020603050405020304" pitchFamily="18" charset="0"/>
                <a:cs typeface="Times New Roman" panose="02020603050405020304" pitchFamily="18" charset="0"/>
              </a:rPr>
              <a:t>Buildings </a:t>
            </a:r>
            <a:r>
              <a:rPr lang="en-US" altLang="zh-TW" sz="1600" b="1" dirty="0">
                <a:solidFill>
                  <a:srgbClr val="0000FF"/>
                </a:solidFill>
                <a:latin typeface="Times New Roman" panose="02020603050405020304" pitchFamily="18" charset="0"/>
                <a:cs typeface="Times New Roman" panose="02020603050405020304" pitchFamily="18" charset="0"/>
              </a:rPr>
              <a:t>2024</a:t>
            </a:r>
            <a:r>
              <a:rPr lang="en-US" altLang="zh-TW" sz="1600" dirty="0">
                <a:solidFill>
                  <a:srgbClr val="0000FF"/>
                </a:solidFill>
                <a:latin typeface="Times New Roman" panose="02020603050405020304" pitchFamily="18" charset="0"/>
                <a:cs typeface="Times New Roman" panose="02020603050405020304" pitchFamily="18" charset="0"/>
              </a:rPr>
              <a:t>, 14, 958</a:t>
            </a:r>
          </a:p>
          <a:p>
            <a:r>
              <a:rPr lang="zh-TW" altLang="en-US" sz="1600" dirty="0">
                <a:solidFill>
                  <a:srgbClr val="0000FF"/>
                </a:solidFill>
                <a:latin typeface="Times New Roman" panose="02020603050405020304" pitchFamily="18" charset="0"/>
                <a:cs typeface="Times New Roman" panose="02020603050405020304" pitchFamily="18" charset="0"/>
              </a:rPr>
              <a:t>涼感塑木及其製造方法</a:t>
            </a:r>
            <a:r>
              <a:rPr lang="en-US" altLang="zh-TW" sz="1600" dirty="0">
                <a:solidFill>
                  <a:srgbClr val="0000FF"/>
                </a:solidFill>
                <a:latin typeface="Times New Roman" panose="02020603050405020304" pitchFamily="18" charset="0"/>
                <a:cs typeface="Times New Roman" panose="02020603050405020304" pitchFamily="18" charset="0"/>
              </a:rPr>
              <a:t>:</a:t>
            </a:r>
            <a:r>
              <a:rPr lang="zh-TW" altLang="en-US" sz="1600" dirty="0">
                <a:solidFill>
                  <a:srgbClr val="0000FF"/>
                </a:solidFill>
                <a:latin typeface="Times New Roman" panose="02020603050405020304" pitchFamily="18" charset="0"/>
                <a:cs typeface="Times New Roman" panose="02020603050405020304" pitchFamily="18" charset="0"/>
              </a:rPr>
              <a:t>發明第</a:t>
            </a:r>
            <a:r>
              <a:rPr lang="en-US" altLang="zh-TW" sz="1600" dirty="0">
                <a:solidFill>
                  <a:srgbClr val="0000FF"/>
                </a:solidFill>
                <a:latin typeface="Times New Roman" panose="02020603050405020304" pitchFamily="18" charset="0"/>
                <a:cs typeface="Times New Roman" panose="02020603050405020304" pitchFamily="18" charset="0"/>
              </a:rPr>
              <a:t>I909390</a:t>
            </a:r>
            <a:r>
              <a:rPr lang="zh-TW" altLang="en-US" sz="1600" dirty="0">
                <a:solidFill>
                  <a:srgbClr val="0000FF"/>
                </a:solidFill>
                <a:latin typeface="Times New Roman" panose="02020603050405020304" pitchFamily="18" charset="0"/>
                <a:cs typeface="Times New Roman" panose="02020603050405020304" pitchFamily="18" charset="0"/>
              </a:rPr>
              <a:t>號</a:t>
            </a:r>
            <a:r>
              <a:rPr lang="en-US" altLang="zh-TW" sz="1600" dirty="0">
                <a:solidFill>
                  <a:srgbClr val="0000FF"/>
                </a:solidFill>
                <a:latin typeface="Times New Roman" panose="02020603050405020304" pitchFamily="18" charset="0"/>
                <a:cs typeface="Times New Roman" panose="02020603050405020304" pitchFamily="18" charset="0"/>
              </a:rPr>
              <a:t>(</a:t>
            </a:r>
            <a:r>
              <a:rPr lang="zh-TW" altLang="en-US" sz="1600" dirty="0">
                <a:solidFill>
                  <a:srgbClr val="0000FF"/>
                </a:solidFill>
                <a:latin typeface="Times New Roman" panose="02020603050405020304" pitchFamily="18" charset="0"/>
                <a:cs typeface="Times New Roman" panose="02020603050405020304" pitchFamily="18" charset="0"/>
              </a:rPr>
              <a:t>中華民國專利</a:t>
            </a:r>
            <a:r>
              <a:rPr lang="en-US" altLang="zh-TW" sz="1600" dirty="0">
                <a:solidFill>
                  <a:srgbClr val="0000FF"/>
                </a:solidFill>
                <a:latin typeface="Times New Roman" panose="02020603050405020304" pitchFamily="18" charset="0"/>
                <a:cs typeface="Times New Roman" panose="02020603050405020304" pitchFamily="18" charset="0"/>
              </a:rPr>
              <a:t>)</a:t>
            </a:r>
            <a:endParaRPr lang="zh-TW" altLang="en-US" sz="1600" dirty="0">
              <a:solidFill>
                <a:srgbClr val="0000FF"/>
              </a:solidFill>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rotWithShape="1">
          <a:blip r:embed="rId2"/>
          <a:srcRect l="28503" t="28003" r="9990" b="10657"/>
          <a:stretch/>
        </p:blipFill>
        <p:spPr>
          <a:xfrm>
            <a:off x="3935884" y="1597912"/>
            <a:ext cx="6376393" cy="3577001"/>
          </a:xfrm>
          <a:prstGeom prst="rect">
            <a:avLst/>
          </a:prstGeom>
        </p:spPr>
      </p:pic>
      <p:pic>
        <p:nvPicPr>
          <p:cNvPr id="7" name="圖片 6"/>
          <p:cNvPicPr>
            <a:picLocks noChangeAspect="1"/>
          </p:cNvPicPr>
          <p:nvPr/>
        </p:nvPicPr>
        <p:blipFill rotWithShape="1">
          <a:blip r:embed="rId3"/>
          <a:srcRect l="36754" t="54987" r="34744" b="7675"/>
          <a:stretch/>
        </p:blipFill>
        <p:spPr>
          <a:xfrm>
            <a:off x="1394431" y="3699251"/>
            <a:ext cx="4005368" cy="2951324"/>
          </a:xfrm>
          <a:prstGeom prst="rect">
            <a:avLst/>
          </a:prstGeom>
        </p:spPr>
      </p:pic>
      <p:sp>
        <p:nvSpPr>
          <p:cNvPr id="8" name="矩形 7"/>
          <p:cNvSpPr/>
          <p:nvPr/>
        </p:nvSpPr>
        <p:spPr>
          <a:xfrm>
            <a:off x="2461011" y="4357959"/>
            <a:ext cx="936104" cy="338554"/>
          </a:xfrm>
          <a:prstGeom prst="rect">
            <a:avLst/>
          </a:prstGeom>
        </p:spPr>
        <p:txBody>
          <a:bodyPr wrap="square">
            <a:spAutoFit/>
          </a:bodyPr>
          <a:lstStyle/>
          <a:p>
            <a:r>
              <a:rPr lang="en-US" altLang="zh-TW" sz="1600" b="1" dirty="0">
                <a:solidFill>
                  <a:srgbClr val="FF0000"/>
                </a:solidFill>
                <a:latin typeface="Times New Roman" panose="02020603050405020304" pitchFamily="18" charset="0"/>
                <a:cs typeface="Times New Roman" panose="02020603050405020304" pitchFamily="18" charset="0"/>
              </a:rPr>
              <a:t>-8.5 °C</a:t>
            </a:r>
            <a:endParaRPr lang="zh-TW" altLang="en-US" sz="1600" b="1" dirty="0">
              <a:solidFill>
                <a:srgbClr val="FF0000"/>
              </a:solidFill>
              <a:latin typeface="Times New Roman" panose="02020603050405020304" pitchFamily="18" charset="0"/>
              <a:cs typeface="Times New Roman" panose="02020603050405020304" pitchFamily="18" charset="0"/>
            </a:endParaRPr>
          </a:p>
        </p:txBody>
      </p:sp>
      <p:cxnSp>
        <p:nvCxnSpPr>
          <p:cNvPr id="12" name="直線單箭頭接點 11"/>
          <p:cNvCxnSpPr/>
          <p:nvPr/>
        </p:nvCxnSpPr>
        <p:spPr>
          <a:xfrm>
            <a:off x="3235944" y="4028889"/>
            <a:ext cx="0" cy="49834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503336" y="495077"/>
            <a:ext cx="8039078" cy="954107"/>
          </a:xfrm>
          <a:prstGeom prst="rect">
            <a:avLst/>
          </a:prstGeom>
        </p:spPr>
        <p:txBody>
          <a:bodyPr wrap="square">
            <a:spAutoFit/>
          </a:bodyPr>
          <a:lstStyle/>
          <a:p>
            <a:pPr algn="ctr"/>
            <a:r>
              <a:rPr lang="en-US" altLang="zh-TW" sz="2800" b="1" dirty="0">
                <a:solidFill>
                  <a:srgbClr val="00B050"/>
                </a:solidFill>
                <a:latin typeface="Times New Roman" panose="02020603050405020304" pitchFamily="18" charset="0"/>
                <a:cs typeface="Times New Roman" panose="02020603050405020304" pitchFamily="18" charset="0"/>
              </a:rPr>
              <a:t>Application of sustainable wood-plastic composites in energy-efficient construction</a:t>
            </a:r>
            <a:endParaRPr lang="zh-TW" altLang="en-US" sz="2800" dirty="0">
              <a:solidFill>
                <a:srgbClr val="00B050"/>
              </a:solidFill>
              <a:latin typeface="Times New Roman" panose="02020603050405020304" pitchFamily="18" charset="0"/>
              <a:cs typeface="Times New Roman" panose="02020603050405020304" pitchFamily="18" charset="0"/>
            </a:endParaRPr>
          </a:p>
        </p:txBody>
      </p:sp>
      <p:sp>
        <p:nvSpPr>
          <p:cNvPr id="13" name="矩形 12"/>
          <p:cNvSpPr/>
          <p:nvPr/>
        </p:nvSpPr>
        <p:spPr>
          <a:xfrm>
            <a:off x="6024756" y="4664580"/>
            <a:ext cx="1485190" cy="351692"/>
          </a:xfrm>
          <a:prstGeom prst="rect">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27317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23</a:t>
            </a:fld>
            <a:endParaRPr lang="zh-TW" altLang="en-US"/>
          </a:p>
        </p:txBody>
      </p:sp>
      <p:sp>
        <p:nvSpPr>
          <p:cNvPr id="3" name="矩形 2"/>
          <p:cNvSpPr/>
          <p:nvPr/>
        </p:nvSpPr>
        <p:spPr>
          <a:xfrm>
            <a:off x="4151784" y="1844825"/>
            <a:ext cx="3888432" cy="584775"/>
          </a:xfrm>
          <a:prstGeom prst="rect">
            <a:avLst/>
          </a:prstGeom>
        </p:spPr>
        <p:txBody>
          <a:bodyPr wrap="square">
            <a:spAutoFit/>
          </a:bodyPr>
          <a:lstStyle/>
          <a:p>
            <a:r>
              <a:rPr lang="zh-TW" altLang="en-US" sz="3200" b="1" dirty="0">
                <a:solidFill>
                  <a:srgbClr val="00B050"/>
                </a:solidFill>
                <a:latin typeface="Times New Roman" panose="02020603050405020304" pitchFamily="18" charset="0"/>
                <a:cs typeface="Times New Roman" panose="02020603050405020304" pitchFamily="18" charset="0"/>
              </a:rPr>
              <a:t>低碳永續生物感測器</a:t>
            </a:r>
            <a:endParaRPr lang="zh-TW" altLang="en-US" sz="3200" dirty="0"/>
          </a:p>
        </p:txBody>
      </p:sp>
      <p:pic>
        <p:nvPicPr>
          <p:cNvPr id="1026" name="Picture 2" descr="Blood Glucose (Sugar) Test: Levels &amp; What They Mean"/>
          <p:cNvPicPr>
            <a:picLocks noChangeAspect="1" noChangeArrowheads="1"/>
          </p:cNvPicPr>
          <p:nvPr/>
        </p:nvPicPr>
        <p:blipFill rotWithShape="1">
          <a:blip r:embed="rId2">
            <a:extLst>
              <a:ext uri="{28A0092B-C50C-407E-A947-70E740481C1C}">
                <a14:useLocalDpi xmlns:a14="http://schemas.microsoft.com/office/drawing/2010/main" val="0"/>
              </a:ext>
            </a:extLst>
          </a:blip>
          <a:srcRect l="12313" t="57865" r="13805" b="6805"/>
          <a:stretch/>
        </p:blipFill>
        <p:spPr bwMode="auto">
          <a:xfrm rot="224829">
            <a:off x="2639616" y="3237750"/>
            <a:ext cx="3024336" cy="19108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lood Glucose (Sugar) Test: Levels &amp; What They Mean"/>
          <p:cNvPicPr>
            <a:picLocks noChangeAspect="1" noChangeArrowheads="1"/>
          </p:cNvPicPr>
          <p:nvPr/>
        </p:nvPicPr>
        <p:blipFill rotWithShape="1">
          <a:blip r:embed="rId2">
            <a:extLst>
              <a:ext uri="{28A0092B-C50C-407E-A947-70E740481C1C}">
                <a14:useLocalDpi xmlns:a14="http://schemas.microsoft.com/office/drawing/2010/main" val="0"/>
              </a:ext>
            </a:extLst>
          </a:blip>
          <a:srcRect l="9662" t="15977" r="14697" b="54939"/>
          <a:stretch/>
        </p:blipFill>
        <p:spPr bwMode="auto">
          <a:xfrm rot="20671070">
            <a:off x="6159384" y="3813726"/>
            <a:ext cx="3096344" cy="157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33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C3AED4F4-A6F3-478C-BFCD-C4A485B92FE5}" type="slidenum">
              <a:rPr kumimoji="0" lang="zh-TW" altLang="en-US">
                <a:solidFill>
                  <a:srgbClr val="898989"/>
                </a:solidFill>
                <a:latin typeface="Calibri" panose="020F0502020204030204" pitchFamily="34" charset="0"/>
              </a:rPr>
              <a:pPr eaLnBrk="1" hangingPunct="1"/>
              <a:t>24</a:t>
            </a:fld>
            <a:endParaRPr kumimoji="0" lang="zh-TW" altLang="en-US">
              <a:solidFill>
                <a:srgbClr val="898989"/>
              </a:solidFill>
              <a:latin typeface="Calibri" panose="020F0502020204030204" pitchFamily="34" charset="0"/>
            </a:endParaRPr>
          </a:p>
        </p:txBody>
      </p:sp>
      <p:sp>
        <p:nvSpPr>
          <p:cNvPr id="3" name="矩形 2"/>
          <p:cNvSpPr/>
          <p:nvPr/>
        </p:nvSpPr>
        <p:spPr>
          <a:xfrm>
            <a:off x="2324000" y="216729"/>
            <a:ext cx="7658670" cy="3647152"/>
          </a:xfrm>
          <a:prstGeom prst="rect">
            <a:avLst/>
          </a:prstGeom>
        </p:spPr>
        <p:txBody>
          <a:bodyPr wrap="square">
            <a:spAutoFit/>
          </a:bodyPr>
          <a:lstStyle/>
          <a:p>
            <a:pPr marL="285750" indent="-285750">
              <a:spcBef>
                <a:spcPts val="600"/>
              </a:spcBef>
              <a:buFont typeface="Wingdings" panose="05000000000000000000" pitchFamily="2" charset="2"/>
              <a:buChar char="u"/>
            </a:pPr>
            <a:r>
              <a:rPr lang="zh-TW" altLang="zh-TW" kern="100" dirty="0">
                <a:solidFill>
                  <a:srgbClr val="0000FF"/>
                </a:solidFill>
                <a:latin typeface="Times New Roman" panose="02020603050405020304" pitchFamily="18" charset="0"/>
                <a:ea typeface="新細明體" panose="02020500000000000000" pitchFamily="18" charset="-120"/>
              </a:rPr>
              <a:t> </a:t>
            </a:r>
            <a:r>
              <a:rPr lang="zh-TW" altLang="zh-TW"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開發具有</a:t>
            </a:r>
            <a:r>
              <a:rPr lang="zh-TW" altLang="zh-TW" b="1" u="sng"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高靈敏度、高穩定性和高準確性的葡萄糖感測器對於糖尿病患者的血糖監測具有重要意義</a:t>
            </a:r>
            <a:endParaRPr lang="en-US" altLang="zh-TW" b="1" u="sng"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endParaRPr>
          </a:p>
          <a:p>
            <a:pPr marL="285750" indent="-285750">
              <a:spcBef>
                <a:spcPts val="600"/>
              </a:spcBef>
              <a:buFont typeface="Wingdings" panose="05000000000000000000" pitchFamily="2" charset="2"/>
              <a:buChar char="u"/>
            </a:pPr>
            <a:r>
              <a:rPr lang="en-US" altLang="zh-TW" dirty="0" err="1">
                <a:solidFill>
                  <a:srgbClr val="0000FF"/>
                </a:solidFill>
                <a:latin typeface="Times New Roman" panose="02020603050405020304" pitchFamily="18" charset="0"/>
                <a:ea typeface="新細明體" panose="02020500000000000000" pitchFamily="18" charset="-120"/>
              </a:rPr>
              <a:t>Neubauerova</a:t>
            </a:r>
            <a:r>
              <a:rPr lang="zh-TW" altLang="zh-TW" dirty="0">
                <a:solidFill>
                  <a:srgbClr val="0000FF"/>
                </a:solidFill>
                <a:latin typeface="Times New Roman" panose="02020603050405020304" pitchFamily="18" charset="0"/>
                <a:ea typeface="新細明體" panose="02020500000000000000" pitchFamily="18" charset="-120"/>
                <a:cs typeface="URWPalladioL-Roma"/>
              </a:rPr>
              <a:t>等人</a:t>
            </a:r>
            <a:r>
              <a:rPr lang="zh-TW" altLang="zh-TW"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研發</a:t>
            </a:r>
            <a:r>
              <a:rPr lang="zh-TW" altLang="zh-TW" dirty="0">
                <a:solidFill>
                  <a:srgbClr val="0000FF"/>
                </a:solidFill>
                <a:latin typeface="Times New Roman" panose="02020603050405020304" pitchFamily="18" charset="0"/>
                <a:ea typeface="新細明體" panose="02020500000000000000" pitchFamily="18" charset="-120"/>
                <a:cs typeface="URWPalladioL-Roma"/>
              </a:rPr>
              <a:t>一種基於</a:t>
            </a:r>
            <a:r>
              <a:rPr lang="zh-TW" altLang="zh-TW" dirty="0">
                <a:solidFill>
                  <a:srgbClr val="FF0000"/>
                </a:solidFill>
                <a:latin typeface="Times New Roman" panose="02020603050405020304" pitchFamily="18" charset="0"/>
                <a:ea typeface="新細明體" panose="02020500000000000000" pitchFamily="18" charset="-120"/>
                <a:cs typeface="URWPalladioL-Roma"/>
              </a:rPr>
              <a:t>奈米纖維素</a:t>
            </a:r>
            <a:r>
              <a:rPr lang="zh-TW" altLang="zh-TW" dirty="0">
                <a:solidFill>
                  <a:srgbClr val="0000FF"/>
                </a:solidFill>
                <a:latin typeface="Times New Roman" panose="02020603050405020304" pitchFamily="18" charset="0"/>
                <a:ea typeface="新細明體" panose="02020500000000000000" pitchFamily="18" charset="-120"/>
                <a:cs typeface="URWPalladioL-Roma"/>
              </a:rPr>
              <a:t>（</a:t>
            </a:r>
            <a:r>
              <a:rPr lang="en-US" altLang="zh-TW" dirty="0" err="1">
                <a:solidFill>
                  <a:srgbClr val="0000FF"/>
                </a:solidFill>
                <a:latin typeface="Times New Roman" panose="02020603050405020304" pitchFamily="18" charset="0"/>
                <a:ea typeface="新細明體" panose="02020500000000000000" pitchFamily="18" charset="-120"/>
                <a:cs typeface="URWPalladioL-Roma"/>
              </a:rPr>
              <a:t>Nanocellulose</a:t>
            </a:r>
            <a:r>
              <a:rPr lang="en-US" altLang="zh-TW" dirty="0">
                <a:solidFill>
                  <a:srgbClr val="0000FF"/>
                </a:solidFill>
                <a:latin typeface="Times New Roman" panose="02020603050405020304" pitchFamily="18" charset="0"/>
                <a:ea typeface="新細明體" panose="02020500000000000000" pitchFamily="18" charset="-120"/>
                <a:cs typeface="URWPalladioL-Roma"/>
              </a:rPr>
              <a:t>, NC</a:t>
            </a:r>
            <a:r>
              <a:rPr lang="zh-TW" altLang="zh-TW" dirty="0">
                <a:solidFill>
                  <a:srgbClr val="0000FF"/>
                </a:solidFill>
                <a:latin typeface="Times New Roman" panose="02020603050405020304" pitchFamily="18" charset="0"/>
                <a:ea typeface="新細明體" panose="02020500000000000000" pitchFamily="18" charset="-120"/>
                <a:cs typeface="URWPalladioL-Roma"/>
              </a:rPr>
              <a:t>）的生物感測器，用於檢測葡萄糖</a:t>
            </a:r>
            <a:endParaRPr lang="en-US" altLang="zh-TW" dirty="0">
              <a:solidFill>
                <a:srgbClr val="0000FF"/>
              </a:solidFill>
              <a:latin typeface="Times New Roman" panose="02020603050405020304" pitchFamily="18" charset="0"/>
              <a:ea typeface="新細明體" panose="02020500000000000000" pitchFamily="18" charset="-120"/>
              <a:cs typeface="URWPalladioL-Roma"/>
            </a:endParaRPr>
          </a:p>
          <a:p>
            <a:pPr marL="285750" indent="-285750">
              <a:spcBef>
                <a:spcPts val="600"/>
              </a:spcBef>
              <a:buFont typeface="Wingdings" panose="05000000000000000000" pitchFamily="2" charset="2"/>
              <a:buChar char="u"/>
            </a:pPr>
            <a:r>
              <a:rPr lang="zh-TW" altLang="zh-TW" dirty="0">
                <a:solidFill>
                  <a:srgbClr val="0000FF"/>
                </a:solidFill>
                <a:latin typeface="Times New Roman" panose="02020603050405020304" pitchFamily="18" charset="0"/>
                <a:ea typeface="新細明體" panose="02020500000000000000" pitchFamily="18" charset="-120"/>
                <a:cs typeface="URWPalladioL-Roma"/>
              </a:rPr>
              <a:t>羧基</a:t>
            </a:r>
            <a:r>
              <a:rPr lang="en-US" altLang="zh-TW" dirty="0">
                <a:solidFill>
                  <a:srgbClr val="0000FF"/>
                </a:solidFill>
                <a:latin typeface="Times New Roman" panose="02020603050405020304" pitchFamily="18" charset="0"/>
                <a:ea typeface="新細明體" panose="02020500000000000000" pitchFamily="18" charset="-120"/>
                <a:cs typeface="URWPalladioL-Roma"/>
              </a:rPr>
              <a:t>-NC</a:t>
            </a:r>
            <a:r>
              <a:rPr lang="zh-TW" altLang="zh-TW" dirty="0">
                <a:solidFill>
                  <a:srgbClr val="0000FF"/>
                </a:solidFill>
                <a:latin typeface="Times New Roman" panose="02020603050405020304" pitchFamily="18" charset="0"/>
                <a:ea typeface="新細明體" panose="02020500000000000000" pitchFamily="18" charset="-120"/>
                <a:cs typeface="URWPalladioL-Roma"/>
              </a:rPr>
              <a:t>進一步鑄在纖維素基底上，作為</a:t>
            </a:r>
            <a:r>
              <a:rPr lang="zh-TW" altLang="zh-TW" dirty="0">
                <a:solidFill>
                  <a:srgbClr val="FF0000"/>
                </a:solidFill>
                <a:latin typeface="Times New Roman" panose="02020603050405020304" pitchFamily="18" charset="0"/>
                <a:ea typeface="新細明體" panose="02020500000000000000" pitchFamily="18" charset="-120"/>
                <a:cs typeface="URWPalladioL-Roma"/>
              </a:rPr>
              <a:t>葡萄糖氧化酶</a:t>
            </a:r>
            <a:r>
              <a:rPr lang="zh-TW" altLang="zh-TW" dirty="0">
                <a:solidFill>
                  <a:srgbClr val="0000FF"/>
                </a:solidFill>
                <a:latin typeface="Times New Roman" panose="02020603050405020304" pitchFamily="18" charset="0"/>
                <a:ea typeface="新細明體" panose="02020500000000000000" pitchFamily="18" charset="-120"/>
                <a:cs typeface="URWPalladioL-Roma"/>
              </a:rPr>
              <a:t>（</a:t>
            </a:r>
            <a:r>
              <a:rPr lang="en-US" altLang="zh-TW" dirty="0">
                <a:solidFill>
                  <a:srgbClr val="0000FF"/>
                </a:solidFill>
                <a:latin typeface="Times New Roman" panose="02020603050405020304" pitchFamily="18" charset="0"/>
                <a:ea typeface="新細明體" panose="02020500000000000000" pitchFamily="18" charset="-120"/>
                <a:cs typeface="URWPalladioL-Roma"/>
              </a:rPr>
              <a:t>G</a:t>
            </a:r>
            <a:r>
              <a:rPr lang="en-US" altLang="zh-TW" dirty="0">
                <a:solidFill>
                  <a:srgbClr val="0000FF"/>
                </a:solidFill>
                <a:latin typeface="Times New Roman" panose="02020603050405020304" pitchFamily="18" charset="0"/>
                <a:ea typeface="新細明體" panose="02020500000000000000" pitchFamily="18" charset="-120"/>
              </a:rPr>
              <a:t>lucose oxidase,</a:t>
            </a:r>
            <a:r>
              <a:rPr lang="en-US" altLang="zh-TW" dirty="0">
                <a:solidFill>
                  <a:srgbClr val="0000FF"/>
                </a:solidFill>
                <a:latin typeface="Times New Roman" panose="02020603050405020304" pitchFamily="18" charset="0"/>
                <a:ea typeface="新細明體" panose="02020500000000000000" pitchFamily="18" charset="-120"/>
                <a:cs typeface="URWPalladioL-Roma"/>
              </a:rPr>
              <a:t> </a:t>
            </a:r>
            <a:r>
              <a:rPr lang="en-US" altLang="zh-TW" dirty="0" err="1">
                <a:solidFill>
                  <a:srgbClr val="FF0000"/>
                </a:solidFill>
                <a:latin typeface="Times New Roman" panose="02020603050405020304" pitchFamily="18" charset="0"/>
                <a:ea typeface="新細明體" panose="02020500000000000000" pitchFamily="18" charset="-120"/>
                <a:cs typeface="URWPalladioL-Roma"/>
              </a:rPr>
              <a:t>GOx</a:t>
            </a:r>
            <a:r>
              <a:rPr lang="zh-TW" altLang="zh-TW" dirty="0">
                <a:solidFill>
                  <a:srgbClr val="0000FF"/>
                </a:solidFill>
                <a:latin typeface="Times New Roman" panose="02020603050405020304" pitchFamily="18" charset="0"/>
                <a:ea typeface="新細明體" panose="02020500000000000000" pitchFamily="18" charset="-120"/>
                <a:cs typeface="URWPalladioL-Roma"/>
              </a:rPr>
              <a:t>）、辣根過氧化物酶（</a:t>
            </a:r>
            <a:r>
              <a:rPr lang="en-US" altLang="zh-TW" dirty="0">
                <a:solidFill>
                  <a:srgbClr val="0000FF"/>
                </a:solidFill>
                <a:latin typeface="Times New Roman" panose="02020603050405020304" pitchFamily="18" charset="0"/>
                <a:ea typeface="新細明體" panose="02020500000000000000" pitchFamily="18" charset="-120"/>
                <a:cs typeface="URWPalladioL-Roma"/>
              </a:rPr>
              <a:t>H</a:t>
            </a:r>
            <a:r>
              <a:rPr lang="en-US" altLang="zh-TW" dirty="0">
                <a:solidFill>
                  <a:srgbClr val="0000FF"/>
                </a:solidFill>
                <a:latin typeface="Times New Roman" panose="02020603050405020304" pitchFamily="18" charset="0"/>
                <a:ea typeface="新細明體" panose="02020500000000000000" pitchFamily="18" charset="-120"/>
              </a:rPr>
              <a:t>orseradish peroxidase,</a:t>
            </a:r>
            <a:r>
              <a:rPr lang="en-US" altLang="zh-TW" dirty="0">
                <a:solidFill>
                  <a:srgbClr val="0000FF"/>
                </a:solidFill>
                <a:latin typeface="Times New Roman" panose="02020603050405020304" pitchFamily="18" charset="0"/>
                <a:ea typeface="新細明體" panose="02020500000000000000" pitchFamily="18" charset="-120"/>
                <a:cs typeface="URWPalladioL-Roma"/>
              </a:rPr>
              <a:t> </a:t>
            </a:r>
            <a:r>
              <a:rPr lang="en-US" altLang="zh-TW" dirty="0">
                <a:solidFill>
                  <a:srgbClr val="FF0000"/>
                </a:solidFill>
                <a:latin typeface="Times New Roman" panose="02020603050405020304" pitchFamily="18" charset="0"/>
                <a:ea typeface="新細明體" panose="02020500000000000000" pitchFamily="18" charset="-120"/>
                <a:cs typeface="URWPalladioL-Roma"/>
              </a:rPr>
              <a:t>HRP</a:t>
            </a:r>
            <a:r>
              <a:rPr lang="zh-TW" altLang="zh-TW" dirty="0">
                <a:solidFill>
                  <a:srgbClr val="0000FF"/>
                </a:solidFill>
                <a:latin typeface="Times New Roman" panose="02020603050405020304" pitchFamily="18" charset="0"/>
                <a:ea typeface="新細明體" panose="02020500000000000000" pitchFamily="18" charset="-120"/>
                <a:cs typeface="URWPalladioL-Roma"/>
              </a:rPr>
              <a:t>）和</a:t>
            </a:r>
            <a:r>
              <a:rPr lang="en-US" altLang="zh-TW" dirty="0">
                <a:solidFill>
                  <a:srgbClr val="0000FF"/>
                </a:solidFill>
                <a:latin typeface="Times New Roman" panose="02020603050405020304" pitchFamily="18" charset="0"/>
                <a:ea typeface="新細明體" panose="02020500000000000000" pitchFamily="18" charset="-120"/>
                <a:cs typeface="URWPalladioL-Roma"/>
              </a:rPr>
              <a:t>2,2'-</a:t>
            </a:r>
            <a:r>
              <a:rPr lang="zh-TW" altLang="zh-TW" dirty="0">
                <a:solidFill>
                  <a:srgbClr val="0000FF"/>
                </a:solidFill>
                <a:latin typeface="Times New Roman" panose="02020603050405020304" pitchFamily="18" charset="0"/>
                <a:ea typeface="新細明體" panose="02020500000000000000" pitchFamily="18" charset="-120"/>
                <a:cs typeface="URWPalladioL-Roma"/>
              </a:rPr>
              <a:t>聯對</a:t>
            </a:r>
            <a:r>
              <a:rPr lang="en-US" altLang="zh-TW" dirty="0">
                <a:solidFill>
                  <a:srgbClr val="0000FF"/>
                </a:solidFill>
                <a:latin typeface="Times New Roman" panose="02020603050405020304" pitchFamily="18" charset="0"/>
                <a:ea typeface="新細明體" panose="02020500000000000000" pitchFamily="18" charset="-120"/>
                <a:cs typeface="URWPalladioL-Roma"/>
              </a:rPr>
              <a:t>-</a:t>
            </a:r>
            <a:r>
              <a:rPr lang="zh-TW" altLang="zh-TW" dirty="0">
                <a:solidFill>
                  <a:srgbClr val="0000FF"/>
                </a:solidFill>
                <a:latin typeface="Times New Roman" panose="02020603050405020304" pitchFamily="18" charset="0"/>
                <a:ea typeface="新細明體" panose="02020500000000000000" pitchFamily="18" charset="-120"/>
                <a:cs typeface="URWPalladioL-Roma"/>
              </a:rPr>
              <a:t>聯</a:t>
            </a:r>
            <a:r>
              <a:rPr lang="en-US" altLang="zh-TW" dirty="0">
                <a:solidFill>
                  <a:srgbClr val="0000FF"/>
                </a:solidFill>
                <a:latin typeface="Times New Roman" panose="02020603050405020304" pitchFamily="18" charset="0"/>
                <a:ea typeface="新細明體" panose="02020500000000000000" pitchFamily="18" charset="-120"/>
                <a:cs typeface="URWPalladioL-Roma"/>
              </a:rPr>
              <a:t>(3-</a:t>
            </a:r>
            <a:r>
              <a:rPr lang="zh-TW" altLang="zh-TW" dirty="0">
                <a:solidFill>
                  <a:srgbClr val="0000FF"/>
                </a:solidFill>
                <a:latin typeface="Times New Roman" panose="02020603050405020304" pitchFamily="18" charset="0"/>
                <a:ea typeface="新細明體" panose="02020500000000000000" pitchFamily="18" charset="-120"/>
                <a:cs typeface="URWPalladioL-Roma"/>
              </a:rPr>
              <a:t>乙基苯並噻唑啉</a:t>
            </a:r>
            <a:r>
              <a:rPr lang="en-US" altLang="zh-TW" dirty="0">
                <a:solidFill>
                  <a:srgbClr val="0000FF"/>
                </a:solidFill>
                <a:latin typeface="Times New Roman" panose="02020603050405020304" pitchFamily="18" charset="0"/>
                <a:ea typeface="新細明體" panose="02020500000000000000" pitchFamily="18" charset="-120"/>
                <a:cs typeface="URWPalladioL-Roma"/>
              </a:rPr>
              <a:t>-6-</a:t>
            </a:r>
            <a:r>
              <a:rPr lang="zh-TW" altLang="zh-TW" dirty="0">
                <a:solidFill>
                  <a:srgbClr val="0000FF"/>
                </a:solidFill>
                <a:latin typeface="Times New Roman" panose="02020603050405020304" pitchFamily="18" charset="0"/>
                <a:ea typeface="新細明體" panose="02020500000000000000" pitchFamily="18" charset="-120"/>
                <a:cs typeface="URWPalladioL-Roma"/>
              </a:rPr>
              <a:t>磺酸</a:t>
            </a:r>
            <a:r>
              <a:rPr lang="en-US" altLang="zh-TW" dirty="0">
                <a:solidFill>
                  <a:srgbClr val="0000FF"/>
                </a:solidFill>
                <a:latin typeface="Times New Roman" panose="02020603050405020304" pitchFamily="18" charset="0"/>
                <a:ea typeface="新細明體" panose="02020500000000000000" pitchFamily="18" charset="-120"/>
                <a:cs typeface="URWPalladioL-Roma"/>
              </a:rPr>
              <a:t>)</a:t>
            </a:r>
            <a:r>
              <a:rPr lang="zh-TW" altLang="zh-TW" dirty="0">
                <a:solidFill>
                  <a:srgbClr val="0000FF"/>
                </a:solidFill>
                <a:latin typeface="Times New Roman" panose="02020603050405020304" pitchFamily="18" charset="0"/>
                <a:ea typeface="新細明體" panose="02020500000000000000" pitchFamily="18" charset="-120"/>
                <a:cs typeface="URWPalladioL-Roma"/>
              </a:rPr>
              <a:t>二銨鹽（</a:t>
            </a:r>
            <a:r>
              <a:rPr lang="en-US" altLang="zh-TW" dirty="0">
                <a:solidFill>
                  <a:srgbClr val="0000FF"/>
                </a:solidFill>
                <a:latin typeface="Times New Roman" panose="02020603050405020304" pitchFamily="18" charset="0"/>
                <a:ea typeface="新細明體" panose="02020500000000000000" pitchFamily="18" charset="-120"/>
              </a:rPr>
              <a:t>2,2′-Azino-bis(3-ethylbenzothiazoline-6-sulfonic acid) </a:t>
            </a:r>
            <a:r>
              <a:rPr lang="en-US" altLang="zh-TW" dirty="0" err="1">
                <a:solidFill>
                  <a:srgbClr val="0000FF"/>
                </a:solidFill>
                <a:latin typeface="Times New Roman" panose="02020603050405020304" pitchFamily="18" charset="0"/>
                <a:ea typeface="新細明體" panose="02020500000000000000" pitchFamily="18" charset="-120"/>
              </a:rPr>
              <a:t>diammonium</a:t>
            </a:r>
            <a:r>
              <a:rPr lang="en-US" altLang="zh-TW" dirty="0">
                <a:solidFill>
                  <a:srgbClr val="0000FF"/>
                </a:solidFill>
                <a:latin typeface="Times New Roman" panose="02020603050405020304" pitchFamily="18" charset="0"/>
                <a:ea typeface="新細明體" panose="02020500000000000000" pitchFamily="18" charset="-120"/>
              </a:rPr>
              <a:t> salt, </a:t>
            </a:r>
            <a:r>
              <a:rPr lang="en-US" altLang="zh-TW" dirty="0">
                <a:solidFill>
                  <a:srgbClr val="FF0000"/>
                </a:solidFill>
                <a:latin typeface="Times New Roman" panose="02020603050405020304" pitchFamily="18" charset="0"/>
                <a:ea typeface="新細明體" panose="02020500000000000000" pitchFamily="18" charset="-120"/>
                <a:cs typeface="URWPalladioL-Roma"/>
              </a:rPr>
              <a:t>ABTS</a:t>
            </a:r>
            <a:r>
              <a:rPr lang="zh-TW" altLang="zh-TW" dirty="0">
                <a:solidFill>
                  <a:srgbClr val="0000FF"/>
                </a:solidFill>
                <a:latin typeface="Times New Roman" panose="02020603050405020304" pitchFamily="18" charset="0"/>
                <a:ea typeface="新細明體" panose="02020500000000000000" pitchFamily="18" charset="-120"/>
                <a:cs typeface="URWPalladioL-Roma"/>
              </a:rPr>
              <a:t>）反應的支撐物，以產生一種用於葡萄糖的有色檢測系統</a:t>
            </a:r>
            <a:endParaRPr lang="en-US" altLang="zh-TW" dirty="0">
              <a:solidFill>
                <a:srgbClr val="0000FF"/>
              </a:solidFill>
              <a:latin typeface="Times New Roman" panose="02020603050405020304" pitchFamily="18" charset="0"/>
              <a:ea typeface="新細明體" panose="02020500000000000000" pitchFamily="18" charset="-120"/>
              <a:cs typeface="URWPalladioL-Roma"/>
            </a:endParaRPr>
          </a:p>
          <a:p>
            <a:pPr marL="285750" indent="-285750">
              <a:spcBef>
                <a:spcPts val="600"/>
              </a:spcBef>
              <a:buFont typeface="Wingdings" panose="05000000000000000000" pitchFamily="2" charset="2"/>
              <a:buChar char="u"/>
            </a:pPr>
            <a:r>
              <a:rPr lang="zh-TW" altLang="zh-TW" dirty="0">
                <a:solidFill>
                  <a:srgbClr val="0000FF"/>
                </a:solidFill>
                <a:latin typeface="Times New Roman" panose="02020603050405020304" pitchFamily="18" charset="0"/>
                <a:ea typeface="新細明體" panose="02020500000000000000" pitchFamily="18" charset="-120"/>
              </a:rPr>
              <a:t>傳感系統是通過將</a:t>
            </a:r>
            <a:r>
              <a:rPr lang="en-US" altLang="zh-TW" dirty="0" err="1">
                <a:solidFill>
                  <a:srgbClr val="0000FF"/>
                </a:solidFill>
                <a:latin typeface="Times New Roman" panose="02020603050405020304" pitchFamily="18" charset="0"/>
                <a:ea typeface="新細明體" panose="02020500000000000000" pitchFamily="18" charset="-120"/>
              </a:rPr>
              <a:t>GOx</a:t>
            </a:r>
            <a:r>
              <a:rPr lang="zh-TW" altLang="zh-TW" dirty="0">
                <a:solidFill>
                  <a:srgbClr val="0000FF"/>
                </a:solidFill>
                <a:latin typeface="Times New Roman" panose="02020603050405020304" pitchFamily="18" charset="0"/>
                <a:ea typeface="新細明體" panose="02020500000000000000" pitchFamily="18" charset="-120"/>
              </a:rPr>
              <a:t>集成到羧基</a:t>
            </a:r>
            <a:r>
              <a:rPr lang="en-US" altLang="zh-TW" dirty="0">
                <a:solidFill>
                  <a:srgbClr val="0000FF"/>
                </a:solidFill>
                <a:latin typeface="Times New Roman" panose="02020603050405020304" pitchFamily="18" charset="0"/>
                <a:ea typeface="新細明體" panose="02020500000000000000" pitchFamily="18" charset="-120"/>
              </a:rPr>
              <a:t>-NC/</a:t>
            </a:r>
            <a:r>
              <a:rPr lang="zh-TW" altLang="zh-TW" dirty="0">
                <a:solidFill>
                  <a:srgbClr val="0000FF"/>
                </a:solidFill>
                <a:latin typeface="Times New Roman" panose="02020603050405020304" pitchFamily="18" charset="0"/>
                <a:ea typeface="新細明體" panose="02020500000000000000" pitchFamily="18" charset="-120"/>
              </a:rPr>
              <a:t>纖維素基底上生成的。在與葡萄糖反應時，酶產生過氧化氫，通過與</a:t>
            </a:r>
            <a:r>
              <a:rPr lang="en-US" altLang="zh-TW" dirty="0">
                <a:solidFill>
                  <a:srgbClr val="0000FF"/>
                </a:solidFill>
                <a:latin typeface="Times New Roman" panose="02020603050405020304" pitchFamily="18" charset="0"/>
                <a:ea typeface="新細明體" panose="02020500000000000000" pitchFamily="18" charset="-120"/>
              </a:rPr>
              <a:t>HRP</a:t>
            </a:r>
            <a:r>
              <a:rPr lang="zh-TW" altLang="zh-TW" dirty="0">
                <a:solidFill>
                  <a:srgbClr val="0000FF"/>
                </a:solidFill>
                <a:latin typeface="Times New Roman" panose="02020603050405020304" pitchFamily="18" charset="0"/>
                <a:ea typeface="新細明體" panose="02020500000000000000" pitchFamily="18" charset="-120"/>
              </a:rPr>
              <a:t>和顯色試劑</a:t>
            </a:r>
            <a:r>
              <a:rPr lang="en-US" altLang="zh-TW" dirty="0">
                <a:solidFill>
                  <a:srgbClr val="0000FF"/>
                </a:solidFill>
                <a:latin typeface="Times New Roman" panose="02020603050405020304" pitchFamily="18" charset="0"/>
                <a:ea typeface="新細明體" panose="02020500000000000000" pitchFamily="18" charset="-120"/>
              </a:rPr>
              <a:t>ABTS</a:t>
            </a:r>
            <a:r>
              <a:rPr lang="zh-TW" altLang="zh-TW" dirty="0">
                <a:solidFill>
                  <a:srgbClr val="0000FF"/>
                </a:solidFill>
                <a:latin typeface="Times New Roman" panose="02020603050405020304" pitchFamily="18" charset="0"/>
                <a:ea typeface="新細明體" panose="02020500000000000000" pitchFamily="18" charset="-120"/>
              </a:rPr>
              <a:t>的反應轉化為</a:t>
            </a:r>
            <a:r>
              <a:rPr lang="zh-TW" altLang="zh-TW" b="1" u="sng" dirty="0">
                <a:solidFill>
                  <a:srgbClr val="0070C0"/>
                </a:solidFill>
                <a:latin typeface="Times New Roman" panose="02020603050405020304" pitchFamily="18" charset="0"/>
                <a:ea typeface="新細明體" panose="02020500000000000000" pitchFamily="18" charset="-120"/>
              </a:rPr>
              <a:t>藍色產物</a:t>
            </a:r>
            <a:endParaRPr lang="zh-TW" altLang="en-US" b="1" u="sng" dirty="0">
              <a:solidFill>
                <a:srgbClr val="0070C0"/>
              </a:solidFill>
              <a:latin typeface="Times New Roman" panose="02020603050405020304" pitchFamily="18" charset="0"/>
              <a:ea typeface="新細明體" panose="02020500000000000000" pitchFamily="18" charset="-120"/>
            </a:endParaRPr>
          </a:p>
        </p:txBody>
      </p:sp>
      <p:pic>
        <p:nvPicPr>
          <p:cNvPr id="1026" name="圖片 1"/>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l="27745" t="19417" r="16489" b="10518"/>
          <a:stretch>
            <a:fillRect/>
          </a:stretch>
        </p:blipFill>
        <p:spPr bwMode="auto">
          <a:xfrm>
            <a:off x="2627574" y="3914949"/>
            <a:ext cx="347662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701589" y="6334780"/>
            <a:ext cx="5328592" cy="523220"/>
          </a:xfrm>
          <a:prstGeom prst="rect">
            <a:avLst/>
          </a:prstGeom>
        </p:spPr>
        <p:txBody>
          <a:bodyPr wrap="square">
            <a:spAutoFit/>
          </a:bodyPr>
          <a:lstStyle/>
          <a:p>
            <a:r>
              <a:rPr lang="en-US" altLang="zh-TW" sz="1400" dirty="0">
                <a:solidFill>
                  <a:srgbClr val="000000"/>
                </a:solidFill>
                <a:latin typeface="Times New Roman" panose="02020603050405020304" pitchFamily="18" charset="0"/>
                <a:ea typeface="CharisSIL"/>
              </a:rPr>
              <a:t>K. </a:t>
            </a:r>
            <a:r>
              <a:rPr lang="en-US" altLang="zh-TW" sz="1400" dirty="0" err="1">
                <a:solidFill>
                  <a:srgbClr val="000000"/>
                </a:solidFill>
                <a:latin typeface="Times New Roman" panose="02020603050405020304" pitchFamily="18" charset="0"/>
                <a:ea typeface="CharisSIL"/>
              </a:rPr>
              <a:t>Neubauerova</a:t>
            </a:r>
            <a:r>
              <a:rPr lang="en-US" altLang="zh-TW" sz="1400" dirty="0">
                <a:solidFill>
                  <a:srgbClr val="000000"/>
                </a:solidFill>
                <a:latin typeface="Times New Roman" panose="02020603050405020304" pitchFamily="18" charset="0"/>
                <a:ea typeface="CharisSIL"/>
              </a:rPr>
              <a:t>, M. C.C.G. </a:t>
            </a:r>
            <a:r>
              <a:rPr lang="en-US" altLang="zh-TW" sz="1400" dirty="0" err="1">
                <a:solidFill>
                  <a:srgbClr val="000000"/>
                </a:solidFill>
                <a:latin typeface="Times New Roman" panose="02020603050405020304" pitchFamily="18" charset="0"/>
                <a:ea typeface="CharisSIL"/>
              </a:rPr>
              <a:t>Carneiro</a:t>
            </a:r>
            <a:r>
              <a:rPr lang="en-US" altLang="zh-TW" sz="1400" dirty="0">
                <a:solidFill>
                  <a:srgbClr val="000000"/>
                </a:solidFill>
                <a:latin typeface="Times New Roman" panose="02020603050405020304" pitchFamily="18" charset="0"/>
                <a:ea typeface="CharisSIL"/>
              </a:rPr>
              <a:t>, L. R. Rodrigues, F. T.C. Moreira, M. G. F. Sales, </a:t>
            </a:r>
            <a:r>
              <a:rPr lang="en-US" altLang="zh-TW" sz="1400" dirty="0">
                <a:solidFill>
                  <a:srgbClr val="000000"/>
                </a:solidFill>
                <a:latin typeface="Times New Roman" panose="02020603050405020304" pitchFamily="18" charset="0"/>
                <a:ea typeface="CharisSIL-Italic"/>
              </a:rPr>
              <a:t>Sens. Bio-Sens. Res. 2020, 29, 100368.</a:t>
            </a:r>
            <a:endParaRPr lang="zh-TW" altLang="en-US" sz="1400" dirty="0"/>
          </a:p>
        </p:txBody>
      </p:sp>
      <p:pic>
        <p:nvPicPr>
          <p:cNvPr id="1027" name="圖片 33"/>
          <p:cNvPicPr>
            <a:picLocks noChangeAspect="1" noChangeArrowheads="1"/>
          </p:cNvPicPr>
          <p:nvPr/>
        </p:nvPicPr>
        <p:blipFill>
          <a:blip r:embed="rId3">
            <a:extLst>
              <a:ext uri="{28A0092B-C50C-407E-A947-70E740481C1C}">
                <a14:useLocalDpi xmlns:a14="http://schemas.microsoft.com/office/drawing/2010/main" val="0"/>
              </a:ext>
            </a:extLst>
          </a:blip>
          <a:srcRect l="51514" t="35892" r="17567" b="13773"/>
          <a:stretch>
            <a:fillRect/>
          </a:stretch>
        </p:blipFill>
        <p:spPr bwMode="auto">
          <a:xfrm>
            <a:off x="6542451" y="3818904"/>
            <a:ext cx="292417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093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rotWithShape="1">
          <a:blip r:embed="rId2"/>
          <a:srcRect t="16868" r="27214"/>
          <a:stretch/>
        </p:blipFill>
        <p:spPr>
          <a:xfrm>
            <a:off x="6571686" y="2719874"/>
            <a:ext cx="1188037" cy="1141174"/>
          </a:xfrm>
          <a:prstGeom prst="rect">
            <a:avLst/>
          </a:prstGeom>
        </p:spPr>
      </p:pic>
      <p:sp>
        <p:nvSpPr>
          <p:cNvPr id="2" name="投影片編號版面配置區 1"/>
          <p:cNvSpPr>
            <a:spLocks noGrp="1"/>
          </p:cNvSpPr>
          <p:nvPr>
            <p:ph type="sldNum" sz="quarter" idx="12"/>
          </p:nvPr>
        </p:nvSpPr>
        <p:spPr/>
        <p:txBody>
          <a:bodyPr/>
          <a:lstStyle/>
          <a:p>
            <a:fld id="{1E95211B-F15A-4979-8C10-90321CE00CC2}" type="slidenum">
              <a:rPr lang="zh-TW" altLang="en-US" smtClean="0"/>
              <a:t>25</a:t>
            </a:fld>
            <a:endParaRPr lang="zh-TW" altLang="en-US"/>
          </a:p>
        </p:txBody>
      </p:sp>
      <p:pic>
        <p:nvPicPr>
          <p:cNvPr id="3" name="圖片 2"/>
          <p:cNvPicPr>
            <a:picLocks noChangeAspect="1"/>
          </p:cNvPicPr>
          <p:nvPr/>
        </p:nvPicPr>
        <p:blipFill rotWithShape="1">
          <a:blip r:embed="rId3"/>
          <a:srcRect t="18668" r="8490" b="15991"/>
          <a:stretch/>
        </p:blipFill>
        <p:spPr>
          <a:xfrm>
            <a:off x="1991544" y="267406"/>
            <a:ext cx="6698214" cy="2690266"/>
          </a:xfrm>
          <a:prstGeom prst="rect">
            <a:avLst/>
          </a:prstGeom>
        </p:spPr>
      </p:pic>
      <p:pic>
        <p:nvPicPr>
          <p:cNvPr id="4" name="圖片 3"/>
          <p:cNvPicPr>
            <a:picLocks noChangeAspect="1"/>
          </p:cNvPicPr>
          <p:nvPr/>
        </p:nvPicPr>
        <p:blipFill rotWithShape="1">
          <a:blip r:embed="rId4"/>
          <a:srcRect l="5074" t="9021" r="4435" b="53393"/>
          <a:stretch/>
        </p:blipFill>
        <p:spPr>
          <a:xfrm>
            <a:off x="2273524" y="4112302"/>
            <a:ext cx="7704856" cy="1800200"/>
          </a:xfrm>
          <a:prstGeom prst="rect">
            <a:avLst/>
          </a:prstGeom>
        </p:spPr>
      </p:pic>
      <p:pic>
        <p:nvPicPr>
          <p:cNvPr id="5" name="圖片 4"/>
          <p:cNvPicPr>
            <a:picLocks noChangeAspect="1"/>
          </p:cNvPicPr>
          <p:nvPr/>
        </p:nvPicPr>
        <p:blipFill rotWithShape="1">
          <a:blip r:embed="rId5"/>
          <a:srcRect t="20035"/>
          <a:stretch/>
        </p:blipFill>
        <p:spPr>
          <a:xfrm>
            <a:off x="8766440" y="1628800"/>
            <a:ext cx="1216231" cy="887148"/>
          </a:xfrm>
          <a:prstGeom prst="rect">
            <a:avLst/>
          </a:prstGeom>
        </p:spPr>
      </p:pic>
      <p:cxnSp>
        <p:nvCxnSpPr>
          <p:cNvPr id="8" name="直線單箭頭接點 7"/>
          <p:cNvCxnSpPr/>
          <p:nvPr/>
        </p:nvCxnSpPr>
        <p:spPr>
          <a:xfrm flipH="1">
            <a:off x="5892852" y="1075033"/>
            <a:ext cx="200525" cy="179074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5969532" y="2238950"/>
            <a:ext cx="1008112" cy="276999"/>
          </a:xfrm>
          <a:prstGeom prst="rect">
            <a:avLst/>
          </a:prstGeom>
          <a:noFill/>
        </p:spPr>
        <p:txBody>
          <a:bodyPr wrap="square" rtlCol="0">
            <a:spAutoFit/>
          </a:bodyPr>
          <a:lstStyle/>
          <a:p>
            <a:r>
              <a:rPr lang="en-US" altLang="zh-TW" sz="1200" b="1" dirty="0">
                <a:solidFill>
                  <a:srgbClr val="0000FF"/>
                </a:solidFill>
                <a:latin typeface="Times New Roman" panose="02020603050405020304" pitchFamily="18" charset="0"/>
                <a:cs typeface="Times New Roman" panose="02020603050405020304" pitchFamily="18" charset="0"/>
              </a:rPr>
              <a:t>45% H</a:t>
            </a:r>
            <a:r>
              <a:rPr lang="en-US" altLang="zh-TW" sz="1200" b="1" baseline="-25000" dirty="0">
                <a:solidFill>
                  <a:srgbClr val="0000FF"/>
                </a:solidFill>
                <a:latin typeface="Times New Roman" panose="02020603050405020304" pitchFamily="18" charset="0"/>
                <a:cs typeface="Times New Roman" panose="02020603050405020304" pitchFamily="18" charset="0"/>
              </a:rPr>
              <a:t>2</a:t>
            </a:r>
            <a:r>
              <a:rPr lang="en-US" altLang="zh-TW" sz="1200" b="1" dirty="0">
                <a:solidFill>
                  <a:srgbClr val="0000FF"/>
                </a:solidFill>
                <a:latin typeface="Times New Roman" panose="02020603050405020304" pitchFamily="18" charset="0"/>
                <a:cs typeface="Times New Roman" panose="02020603050405020304" pitchFamily="18" charset="0"/>
              </a:rPr>
              <a:t>SO</a:t>
            </a:r>
            <a:r>
              <a:rPr lang="en-US" altLang="zh-TW" sz="1200" b="1" baseline="-25000" dirty="0">
                <a:solidFill>
                  <a:srgbClr val="0000FF"/>
                </a:solidFill>
                <a:latin typeface="Times New Roman" panose="02020603050405020304" pitchFamily="18" charset="0"/>
                <a:cs typeface="Times New Roman" panose="02020603050405020304" pitchFamily="18" charset="0"/>
              </a:rPr>
              <a:t>4</a:t>
            </a:r>
            <a:endParaRPr lang="zh-TW" altLang="en-US" sz="1200" b="1" baseline="-25000" dirty="0">
              <a:solidFill>
                <a:srgbClr val="0000FF"/>
              </a:solidFill>
              <a:latin typeface="Times New Roman" panose="02020603050405020304" pitchFamily="18" charset="0"/>
              <a:cs typeface="Times New Roman" panose="02020603050405020304" pitchFamily="18" charset="0"/>
            </a:endParaRPr>
          </a:p>
        </p:txBody>
      </p:sp>
      <p:sp>
        <p:nvSpPr>
          <p:cNvPr id="11" name="矩形 10"/>
          <p:cNvSpPr/>
          <p:nvPr/>
        </p:nvSpPr>
        <p:spPr>
          <a:xfrm>
            <a:off x="5430266" y="2963776"/>
            <a:ext cx="936104" cy="57606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接點 12"/>
          <p:cNvCxnSpPr/>
          <p:nvPr/>
        </p:nvCxnSpPr>
        <p:spPr>
          <a:xfrm>
            <a:off x="5867883" y="3208243"/>
            <a:ext cx="52755" cy="13340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093376" y="3403571"/>
            <a:ext cx="169290" cy="258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558191" y="3054092"/>
            <a:ext cx="190981" cy="1523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V="1">
            <a:off x="6125952" y="3164540"/>
            <a:ext cx="191566" cy="1199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flipV="1">
            <a:off x="5811766" y="3268631"/>
            <a:ext cx="246929" cy="3189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V="1">
            <a:off x="5892852" y="3081457"/>
            <a:ext cx="246929" cy="3189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5611615" y="3388943"/>
            <a:ext cx="246929" cy="3189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5619774" y="3028342"/>
            <a:ext cx="27693" cy="1566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5611615" y="3300962"/>
            <a:ext cx="190981" cy="1523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5909973" y="3026520"/>
            <a:ext cx="119118" cy="20582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5174167" y="3512875"/>
            <a:ext cx="1471612" cy="461665"/>
          </a:xfrm>
          <a:prstGeom prst="rect">
            <a:avLst/>
          </a:prstGeom>
          <a:noFill/>
        </p:spPr>
        <p:txBody>
          <a:bodyPr wrap="square" rtlCol="0">
            <a:spAutoFit/>
          </a:bodyPr>
          <a:lstStyle/>
          <a:p>
            <a:r>
              <a:rPr lang="en-US" altLang="zh-TW" sz="1200" b="1" dirty="0">
                <a:solidFill>
                  <a:srgbClr val="008000"/>
                </a:solidFill>
                <a:latin typeface="Times New Roman" panose="02020603050405020304" pitchFamily="18" charset="0"/>
                <a:cs typeface="Times New Roman" panose="02020603050405020304" pitchFamily="18" charset="0"/>
              </a:rPr>
              <a:t>Carrot cellulose nanocrystal (CNC)</a:t>
            </a:r>
            <a:endParaRPr lang="zh-TW" altLang="en-US" sz="12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170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26</a:t>
            </a:fld>
            <a:endParaRPr lang="zh-TW" altLang="en-US"/>
          </a:p>
        </p:txBody>
      </p:sp>
      <p:pic>
        <p:nvPicPr>
          <p:cNvPr id="3" name="圖片 2"/>
          <p:cNvPicPr>
            <a:picLocks noChangeAspect="1"/>
          </p:cNvPicPr>
          <p:nvPr/>
        </p:nvPicPr>
        <p:blipFill rotWithShape="1">
          <a:blip r:embed="rId2"/>
          <a:srcRect l="13872" t="10452" r="19371"/>
          <a:stretch/>
        </p:blipFill>
        <p:spPr>
          <a:xfrm>
            <a:off x="1689584" y="1448780"/>
            <a:ext cx="5630552" cy="4248472"/>
          </a:xfrm>
          <a:prstGeom prst="rect">
            <a:avLst/>
          </a:prstGeom>
        </p:spPr>
      </p:pic>
      <p:pic>
        <p:nvPicPr>
          <p:cNvPr id="6" name="圖片 5"/>
          <p:cNvPicPr>
            <a:picLocks noChangeAspect="1"/>
          </p:cNvPicPr>
          <p:nvPr/>
        </p:nvPicPr>
        <p:blipFill rotWithShape="1">
          <a:blip r:embed="rId3"/>
          <a:srcRect l="19502" t="4611" r="21242" b="15380"/>
          <a:stretch/>
        </p:blipFill>
        <p:spPr>
          <a:xfrm>
            <a:off x="7320136" y="2348880"/>
            <a:ext cx="3223558" cy="2448272"/>
          </a:xfrm>
          <a:prstGeom prst="rect">
            <a:avLst/>
          </a:prstGeom>
        </p:spPr>
      </p:pic>
      <p:sp>
        <p:nvSpPr>
          <p:cNvPr id="5" name="矩形: 圓角 7">
            <a:extLst>
              <a:ext uri="{FF2B5EF4-FFF2-40B4-BE49-F238E27FC236}">
                <a16:creationId xmlns:a16="http://schemas.microsoft.com/office/drawing/2014/main" id="{5069D99D-C28A-4800-A58F-F3F1B3BFDEAB}"/>
              </a:ext>
            </a:extLst>
          </p:cNvPr>
          <p:cNvSpPr/>
          <p:nvPr/>
        </p:nvSpPr>
        <p:spPr>
          <a:xfrm>
            <a:off x="4871864" y="362656"/>
            <a:ext cx="2664296" cy="827792"/>
          </a:xfrm>
          <a:prstGeom prst="roundRect">
            <a:avLst/>
          </a:prstGeom>
          <a:solidFill>
            <a:schemeClr val="tx2">
              <a:lumMod val="90000"/>
              <a:lumOff val="1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95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綠色</a:t>
            </a:r>
            <a:r>
              <a:rPr lang="en-US" altLang="zh-TW" sz="1950" b="1" dirty="0" err="1">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AgNPs</a:t>
            </a:r>
            <a:r>
              <a:rPr lang="zh-TW" altLang="en-US" sz="1950" b="1" dirty="0">
                <a:solidFill>
                  <a:schemeClr val="bg1"/>
                </a:solidFill>
                <a:latin typeface="標楷體" panose="03000509000000000000" pitchFamily="65" charset="-120"/>
                <a:ea typeface="標楷體" panose="03000509000000000000" pitchFamily="65" charset="-120"/>
              </a:rPr>
              <a:t>製備流程</a:t>
            </a:r>
          </a:p>
        </p:txBody>
      </p:sp>
    </p:spTree>
    <p:extLst>
      <p:ext uri="{BB962C8B-B14F-4D97-AF65-F5344CB8AC3E}">
        <p14:creationId xmlns:p14="http://schemas.microsoft.com/office/powerpoint/2010/main" val="797910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27</a:t>
            </a:fld>
            <a:endParaRPr lang="zh-TW" altLang="en-US"/>
          </a:p>
        </p:txBody>
      </p:sp>
      <p:sp>
        <p:nvSpPr>
          <p:cNvPr id="6" name="矩形 5"/>
          <p:cNvSpPr/>
          <p:nvPr/>
        </p:nvSpPr>
        <p:spPr>
          <a:xfrm>
            <a:off x="2493838" y="764705"/>
            <a:ext cx="7488832" cy="2462213"/>
          </a:xfrm>
          <a:prstGeom prst="rect">
            <a:avLst/>
          </a:prstGeom>
        </p:spPr>
        <p:txBody>
          <a:bodyPr wrap="square">
            <a:spAutoFit/>
          </a:bodyPr>
          <a:lstStyle/>
          <a:p>
            <a:pPr marL="285750" indent="-285750">
              <a:spcBef>
                <a:spcPts val="600"/>
              </a:spcBef>
              <a:buFont typeface="Wingdings" panose="05000000000000000000" pitchFamily="2" charset="2"/>
              <a:buChar char="u"/>
            </a:pPr>
            <a:r>
              <a:rPr lang="en-US" altLang="zh-TW" dirty="0" err="1">
                <a:solidFill>
                  <a:srgbClr val="0000FF"/>
                </a:solidFill>
                <a:latin typeface="Times New Roman" panose="02020603050405020304" pitchFamily="18" charset="0"/>
                <a:ea typeface="新細明體" panose="02020500000000000000" pitchFamily="18" charset="-120"/>
              </a:rPr>
              <a:t>AgNP@CNC</a:t>
            </a:r>
            <a:r>
              <a:rPr lang="en-US" altLang="zh-TW" dirty="0">
                <a:solidFill>
                  <a:srgbClr val="0000FF"/>
                </a:solidFill>
                <a:latin typeface="Times New Roman" panose="02020603050405020304" pitchFamily="18" charset="0"/>
                <a:ea typeface="新細明體" panose="02020500000000000000" pitchFamily="18" charset="-120"/>
              </a:rPr>
              <a:t> </a:t>
            </a:r>
            <a:r>
              <a:rPr lang="zh-TW" altLang="en-US" dirty="0">
                <a:solidFill>
                  <a:srgbClr val="0000FF"/>
                </a:solidFill>
                <a:latin typeface="Times New Roman" panose="02020603050405020304" pitchFamily="18" charset="0"/>
                <a:ea typeface="新細明體" panose="02020500000000000000" pitchFamily="18" charset="-120"/>
              </a:rPr>
              <a:t>的檢測靈敏度與穩定性均優於 </a:t>
            </a:r>
            <a:r>
              <a:rPr lang="en-US" altLang="zh-TW" dirty="0">
                <a:solidFill>
                  <a:srgbClr val="0000FF"/>
                </a:solidFill>
                <a:latin typeface="Times New Roman" panose="02020603050405020304" pitchFamily="18" charset="0"/>
                <a:ea typeface="新細明體" panose="02020500000000000000" pitchFamily="18" charset="-120"/>
              </a:rPr>
              <a:t>AgNP@CNF-M2070</a:t>
            </a:r>
          </a:p>
          <a:p>
            <a:pPr marL="285750" indent="-285750">
              <a:spcBef>
                <a:spcPts val="600"/>
              </a:spcBef>
              <a:buFont typeface="Wingdings" panose="05000000000000000000" pitchFamily="2" charset="2"/>
              <a:buChar char="u"/>
            </a:pPr>
            <a:r>
              <a:rPr lang="zh-TW" altLang="en-US" dirty="0">
                <a:solidFill>
                  <a:srgbClr val="0000FF"/>
                </a:solidFill>
                <a:latin typeface="Times New Roman" panose="02020603050405020304" pitchFamily="18" charset="0"/>
                <a:ea typeface="新細明體" panose="02020500000000000000" pitchFamily="18" charset="-120"/>
              </a:rPr>
              <a:t>相較於 </a:t>
            </a:r>
            <a:r>
              <a:rPr lang="en-US" altLang="zh-TW" dirty="0">
                <a:solidFill>
                  <a:srgbClr val="0000FF"/>
                </a:solidFill>
                <a:latin typeface="Times New Roman" panose="02020603050405020304" pitchFamily="18" charset="0"/>
                <a:ea typeface="新細明體" panose="02020500000000000000" pitchFamily="18" charset="-120"/>
              </a:rPr>
              <a:t>CNF </a:t>
            </a:r>
            <a:r>
              <a:rPr lang="zh-TW" altLang="en-US" dirty="0">
                <a:solidFill>
                  <a:srgbClr val="0000FF"/>
                </a:solidFill>
                <a:latin typeface="Times New Roman" panose="02020603050405020304" pitchFamily="18" charset="0"/>
                <a:ea typeface="新細明體" panose="02020500000000000000" pitchFamily="18" charset="-120"/>
              </a:rPr>
              <a:t>的長纖維結構，</a:t>
            </a:r>
            <a:r>
              <a:rPr lang="en-US" altLang="zh-TW" dirty="0">
                <a:solidFill>
                  <a:srgbClr val="FF0000"/>
                </a:solidFill>
                <a:latin typeface="Times New Roman" panose="02020603050405020304" pitchFamily="18" charset="0"/>
                <a:ea typeface="新細明體" panose="02020500000000000000" pitchFamily="18" charset="-120"/>
              </a:rPr>
              <a:t>CNC </a:t>
            </a:r>
            <a:r>
              <a:rPr lang="zh-TW" altLang="en-US" dirty="0">
                <a:solidFill>
                  <a:srgbClr val="FF0000"/>
                </a:solidFill>
                <a:latin typeface="Times New Roman" panose="02020603050405020304" pitchFamily="18" charset="0"/>
                <a:ea typeface="新細明體" panose="02020500000000000000" pitchFamily="18" charset="-120"/>
              </a:rPr>
              <a:t>的短棒狀晶體</a:t>
            </a:r>
            <a:r>
              <a:rPr lang="zh-TW" altLang="en-US" dirty="0">
                <a:solidFill>
                  <a:srgbClr val="0000FF"/>
                </a:solidFill>
                <a:latin typeface="Times New Roman" panose="02020603050405020304" pitchFamily="18" charset="0"/>
                <a:ea typeface="新細明體" panose="02020500000000000000" pitchFamily="18" charset="-120"/>
              </a:rPr>
              <a:t>可形成</a:t>
            </a:r>
            <a:r>
              <a:rPr lang="zh-TW" altLang="en-US" dirty="0">
                <a:solidFill>
                  <a:srgbClr val="FF0000"/>
                </a:solidFill>
                <a:latin typeface="Times New Roman" panose="02020603050405020304" pitchFamily="18" charset="0"/>
                <a:ea typeface="新細明體" panose="02020500000000000000" pitchFamily="18" charset="-120"/>
              </a:rPr>
              <a:t>更均勻的奈米銀分佈</a:t>
            </a:r>
            <a:r>
              <a:rPr lang="zh-TW" altLang="en-US" dirty="0">
                <a:solidFill>
                  <a:srgbClr val="0000FF"/>
                </a:solidFill>
                <a:latin typeface="Times New Roman" panose="02020603050405020304" pitchFamily="18" charset="0"/>
                <a:ea typeface="新細明體" panose="02020500000000000000" pitchFamily="18" charset="-120"/>
              </a:rPr>
              <a:t>，減少聚集現象，進而提升吸收峰強度與訊號穩定性，</a:t>
            </a:r>
            <a:r>
              <a:rPr lang="en-US" altLang="zh-TW" dirty="0">
                <a:solidFill>
                  <a:srgbClr val="0000FF"/>
                </a:solidFill>
                <a:latin typeface="Times New Roman" panose="02020603050405020304" pitchFamily="18" charset="0"/>
                <a:ea typeface="新細明體" panose="02020500000000000000" pitchFamily="18" charset="-120"/>
              </a:rPr>
              <a:t>R</a:t>
            </a:r>
            <a:r>
              <a:rPr lang="en-US" altLang="zh-TW" baseline="30000" dirty="0">
                <a:solidFill>
                  <a:srgbClr val="0000FF"/>
                </a:solidFill>
                <a:latin typeface="Times New Roman" panose="02020603050405020304" pitchFamily="18" charset="0"/>
                <a:ea typeface="新細明體" panose="02020500000000000000" pitchFamily="18" charset="-120"/>
              </a:rPr>
              <a:t>2</a:t>
            </a:r>
            <a:r>
              <a:rPr lang="zh-TW" altLang="en-US" dirty="0">
                <a:solidFill>
                  <a:srgbClr val="0000FF"/>
                </a:solidFill>
                <a:latin typeface="Times New Roman" panose="02020603050405020304" pitchFamily="18" charset="0"/>
                <a:ea typeface="新細明體" panose="02020500000000000000" pitchFamily="18" charset="-120"/>
              </a:rPr>
              <a:t>高達</a:t>
            </a:r>
            <a:r>
              <a:rPr lang="en-US" altLang="zh-TW" dirty="0">
                <a:solidFill>
                  <a:srgbClr val="FF0000"/>
                </a:solidFill>
                <a:latin typeface="Times New Roman" panose="02020603050405020304" pitchFamily="18" charset="0"/>
                <a:ea typeface="新細明體" panose="02020500000000000000" pitchFamily="18" charset="-120"/>
              </a:rPr>
              <a:t>0.9984</a:t>
            </a:r>
          </a:p>
          <a:p>
            <a:pPr marL="285750" indent="-285750">
              <a:spcBef>
                <a:spcPts val="600"/>
              </a:spcBef>
              <a:buFont typeface="Wingdings" panose="05000000000000000000" pitchFamily="2" charset="2"/>
              <a:buChar char="u"/>
            </a:pPr>
            <a:r>
              <a:rPr lang="zh-TW" altLang="en-US" dirty="0">
                <a:solidFill>
                  <a:srgbClr val="0000FF"/>
                </a:solidFill>
                <a:latin typeface="Times New Roman" panose="02020603050405020304" pitchFamily="18" charset="0"/>
                <a:ea typeface="新細明體" panose="02020500000000000000" pitchFamily="18" charset="-120"/>
              </a:rPr>
              <a:t>研究成果顯示，</a:t>
            </a:r>
            <a:r>
              <a:rPr lang="zh-TW" altLang="en-US" dirty="0">
                <a:solidFill>
                  <a:srgbClr val="FF0000"/>
                </a:solidFill>
                <a:latin typeface="Times New Roman" panose="02020603050405020304" pitchFamily="18" charset="0"/>
                <a:ea typeface="新細明體" panose="02020500000000000000" pitchFamily="18" charset="-120"/>
              </a:rPr>
              <a:t>天然植物纖維</a:t>
            </a:r>
            <a:r>
              <a:rPr lang="zh-TW" altLang="en-US" dirty="0">
                <a:solidFill>
                  <a:srgbClr val="0000FF"/>
                </a:solidFill>
                <a:latin typeface="Times New Roman" panose="02020603050405020304" pitchFamily="18" charset="0"/>
                <a:ea typeface="新細明體" panose="02020500000000000000" pitchFamily="18" charset="-120"/>
              </a:rPr>
              <a:t>與</a:t>
            </a:r>
            <a:r>
              <a:rPr lang="zh-TW" altLang="en-US" dirty="0">
                <a:solidFill>
                  <a:srgbClr val="FF0000"/>
                </a:solidFill>
                <a:latin typeface="Times New Roman" panose="02020603050405020304" pitchFamily="18" charset="0"/>
                <a:ea typeface="新細明體" panose="02020500000000000000" pitchFamily="18" charset="-120"/>
              </a:rPr>
              <a:t>植物萃取液</a:t>
            </a:r>
            <a:r>
              <a:rPr lang="zh-TW" altLang="en-US" dirty="0">
                <a:solidFill>
                  <a:srgbClr val="0000FF"/>
                </a:solidFill>
                <a:latin typeface="Times New Roman" panose="02020603050405020304" pitchFamily="18" charset="0"/>
                <a:ea typeface="新細明體" panose="02020500000000000000" pitchFamily="18" charset="-120"/>
              </a:rPr>
              <a:t>在奈米材料製備及生物感測器應用上具有高度的可行性，為葡萄糖感測器的開發提供新方向。未來若能結合微電極或穿戴式裝置設計，將有望開發出</a:t>
            </a:r>
            <a:r>
              <a:rPr lang="zh-TW" altLang="en-US" dirty="0">
                <a:solidFill>
                  <a:srgbClr val="FF0000"/>
                </a:solidFill>
                <a:latin typeface="Times New Roman" panose="02020603050405020304" pitchFamily="18" charset="0"/>
                <a:ea typeface="新細明體" panose="02020500000000000000" pitchFamily="18" charset="-120"/>
              </a:rPr>
              <a:t>高靈敏度</a:t>
            </a:r>
            <a:r>
              <a:rPr lang="zh-TW" altLang="en-US" dirty="0">
                <a:solidFill>
                  <a:srgbClr val="0000FF"/>
                </a:solidFill>
                <a:latin typeface="Times New Roman" panose="02020603050405020304" pitchFamily="18" charset="0"/>
                <a:ea typeface="新細明體" panose="02020500000000000000" pitchFamily="18" charset="-120"/>
              </a:rPr>
              <a:t>、</a:t>
            </a:r>
            <a:r>
              <a:rPr lang="zh-TW" altLang="en-US" dirty="0">
                <a:solidFill>
                  <a:srgbClr val="FF0000"/>
                </a:solidFill>
                <a:latin typeface="Times New Roman" panose="02020603050405020304" pitchFamily="18" charset="0"/>
                <a:ea typeface="新細明體" panose="02020500000000000000" pitchFamily="18" charset="-120"/>
              </a:rPr>
              <a:t>可攜式</a:t>
            </a:r>
            <a:r>
              <a:rPr lang="zh-TW" altLang="en-US" dirty="0">
                <a:solidFill>
                  <a:srgbClr val="0000FF"/>
                </a:solidFill>
                <a:latin typeface="Times New Roman" panose="02020603050405020304" pitchFamily="18" charset="0"/>
                <a:ea typeface="新細明體" panose="02020500000000000000" pitchFamily="18" charset="-120"/>
              </a:rPr>
              <a:t>且更</a:t>
            </a:r>
            <a:r>
              <a:rPr lang="zh-TW" altLang="en-US" dirty="0">
                <a:solidFill>
                  <a:srgbClr val="FF0000"/>
                </a:solidFill>
                <a:latin typeface="Times New Roman" panose="02020603050405020304" pitchFamily="18" charset="0"/>
                <a:ea typeface="新細明體" panose="02020500000000000000" pitchFamily="18" charset="-120"/>
              </a:rPr>
              <a:t>低成本</a:t>
            </a:r>
            <a:r>
              <a:rPr lang="zh-TW" altLang="en-US" dirty="0">
                <a:solidFill>
                  <a:srgbClr val="0000FF"/>
                </a:solidFill>
                <a:latin typeface="Times New Roman" panose="02020603050405020304" pitchFamily="18" charset="0"/>
                <a:ea typeface="新細明體" panose="02020500000000000000" pitchFamily="18" charset="-120"/>
              </a:rPr>
              <a:t>的</a:t>
            </a:r>
            <a:r>
              <a:rPr lang="zh-TW" altLang="en-US" dirty="0">
                <a:solidFill>
                  <a:srgbClr val="FF0000"/>
                </a:solidFill>
                <a:latin typeface="Times New Roman" panose="02020603050405020304" pitchFamily="18" charset="0"/>
                <a:ea typeface="新細明體" panose="02020500000000000000" pitchFamily="18" charset="-120"/>
              </a:rPr>
              <a:t>永續</a:t>
            </a:r>
            <a:r>
              <a:rPr lang="zh-TW" altLang="en-US" dirty="0">
                <a:solidFill>
                  <a:srgbClr val="0000FF"/>
                </a:solidFill>
                <a:latin typeface="Times New Roman" panose="02020603050405020304" pitchFamily="18" charset="0"/>
                <a:ea typeface="新細明體" panose="02020500000000000000" pitchFamily="18" charset="-120"/>
              </a:rPr>
              <a:t>生物感測平台 </a:t>
            </a:r>
          </a:p>
        </p:txBody>
      </p:sp>
      <p:pic>
        <p:nvPicPr>
          <p:cNvPr id="9" name="圖片 8">
            <a:extLst>
              <a:ext uri="{FF2B5EF4-FFF2-40B4-BE49-F238E27FC236}">
                <a16:creationId xmlns:a16="http://schemas.microsoft.com/office/drawing/2014/main" id="{98F25BDA-B1A8-4722-B494-48F7C0C99F42}"/>
              </a:ext>
            </a:extLst>
          </p:cNvPr>
          <p:cNvPicPr>
            <a:picLocks noChangeAspect="1"/>
          </p:cNvPicPr>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l="6493" t="9566" r="12288" b="5484"/>
          <a:stretch/>
        </p:blipFill>
        <p:spPr>
          <a:xfrm>
            <a:off x="6488086" y="3286881"/>
            <a:ext cx="3220807" cy="2363459"/>
          </a:xfrm>
          <a:prstGeom prst="rect">
            <a:avLst/>
          </a:prstGeom>
        </p:spPr>
      </p:pic>
      <p:pic>
        <p:nvPicPr>
          <p:cNvPr id="13" name="圖片 12">
            <a:extLst>
              <a:ext uri="{FF2B5EF4-FFF2-40B4-BE49-F238E27FC236}">
                <a16:creationId xmlns:a16="http://schemas.microsoft.com/office/drawing/2014/main" id="{73060CB3-DA12-4FBB-B8C9-105FCFCCCF69}"/>
              </a:ext>
            </a:extLst>
          </p:cNvPr>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8331" t="9251" r="11633" b="5359"/>
          <a:stretch/>
        </p:blipFill>
        <p:spPr>
          <a:xfrm>
            <a:off x="2927649" y="3284984"/>
            <a:ext cx="3120573" cy="2335748"/>
          </a:xfrm>
          <a:prstGeom prst="rect">
            <a:avLst/>
          </a:prstGeom>
        </p:spPr>
      </p:pic>
      <p:sp>
        <p:nvSpPr>
          <p:cNvPr id="3" name="矩形 2"/>
          <p:cNvSpPr/>
          <p:nvPr/>
        </p:nvSpPr>
        <p:spPr>
          <a:xfrm>
            <a:off x="7344916" y="5702094"/>
            <a:ext cx="1507144" cy="369332"/>
          </a:xfrm>
          <a:prstGeom prst="rect">
            <a:avLst/>
          </a:prstGeom>
        </p:spPr>
        <p:txBody>
          <a:bodyPr wrap="none">
            <a:spAutoFit/>
          </a:bodyPr>
          <a:lstStyle/>
          <a:p>
            <a:r>
              <a:rPr lang="en-US" altLang="zh-TW" dirty="0" err="1">
                <a:solidFill>
                  <a:schemeClr val="accent4">
                    <a:lumMod val="50000"/>
                  </a:schemeClr>
                </a:solidFill>
                <a:latin typeface="Times New Roman" panose="02020603050405020304" pitchFamily="18" charset="0"/>
              </a:rPr>
              <a:t>AgNP@CNC</a:t>
            </a:r>
            <a:r>
              <a:rPr lang="en-US" altLang="zh-TW" dirty="0">
                <a:solidFill>
                  <a:schemeClr val="accent4">
                    <a:lumMod val="50000"/>
                  </a:schemeClr>
                </a:solidFill>
                <a:latin typeface="Times New Roman" panose="02020603050405020304" pitchFamily="18" charset="0"/>
              </a:rPr>
              <a:t> </a:t>
            </a:r>
            <a:endParaRPr lang="zh-TW" altLang="en-US" dirty="0">
              <a:solidFill>
                <a:schemeClr val="accent4">
                  <a:lumMod val="50000"/>
                </a:schemeClr>
              </a:solidFill>
            </a:endParaRPr>
          </a:p>
        </p:txBody>
      </p:sp>
      <p:sp>
        <p:nvSpPr>
          <p:cNvPr id="4" name="矩形 3"/>
          <p:cNvSpPr/>
          <p:nvPr/>
        </p:nvSpPr>
        <p:spPr>
          <a:xfrm>
            <a:off x="3259873" y="5690961"/>
            <a:ext cx="2456122" cy="369332"/>
          </a:xfrm>
          <a:prstGeom prst="rect">
            <a:avLst/>
          </a:prstGeom>
        </p:spPr>
        <p:txBody>
          <a:bodyPr wrap="none">
            <a:spAutoFit/>
          </a:bodyPr>
          <a:lstStyle/>
          <a:p>
            <a:pPr marL="285750" indent="-285750">
              <a:spcBef>
                <a:spcPts val="600"/>
              </a:spcBef>
              <a:buFont typeface="Wingdings" panose="05000000000000000000" pitchFamily="2" charset="2"/>
              <a:buChar char="u"/>
            </a:pPr>
            <a:r>
              <a:rPr lang="en-US" altLang="zh-TW" dirty="0">
                <a:solidFill>
                  <a:srgbClr val="00467A"/>
                </a:solidFill>
                <a:latin typeface="Times New Roman" panose="02020603050405020304" pitchFamily="18" charset="0"/>
              </a:rPr>
              <a:t>AgNP@CNF-M2070</a:t>
            </a:r>
          </a:p>
        </p:txBody>
      </p:sp>
    </p:spTree>
    <p:extLst>
      <p:ext uri="{BB962C8B-B14F-4D97-AF65-F5344CB8AC3E}">
        <p14:creationId xmlns:p14="http://schemas.microsoft.com/office/powerpoint/2010/main" val="117769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567608" y="692696"/>
            <a:ext cx="7416824" cy="2185214"/>
          </a:xfrm>
          <a:prstGeom prst="rect">
            <a:avLst/>
          </a:prstGeom>
        </p:spPr>
        <p:txBody>
          <a:bodyPr wrap="square">
            <a:spAutoFit/>
          </a:bodyPr>
          <a:lstStyle/>
          <a:p>
            <a:pPr marL="285750" indent="-285750">
              <a:spcBef>
                <a:spcPts val="600"/>
              </a:spcBef>
              <a:buFont typeface="Wingdings" panose="05000000000000000000" pitchFamily="2" charset="2"/>
              <a:buChar char="u"/>
            </a:pPr>
            <a:r>
              <a:rPr lang="zh-TW" altLang="en-US" dirty="0">
                <a:solidFill>
                  <a:srgbClr val="0000FF"/>
                </a:solidFill>
                <a:latin typeface="Times New Roman" panose="02020603050405020304" pitchFamily="18" charset="0"/>
                <a:ea typeface="新細明體" panose="02020500000000000000" pitchFamily="18" charset="-120"/>
              </a:rPr>
              <a:t>AgNPs/CNF-M2070 對兩種菌株皆展現出良好的抗菌效果，可明顯觀察到抑菌圈的形成</a:t>
            </a:r>
            <a:endParaRPr lang="en-US" altLang="zh-TW" dirty="0">
              <a:solidFill>
                <a:srgbClr val="0000FF"/>
              </a:solidFill>
              <a:latin typeface="Times New Roman" panose="02020603050405020304" pitchFamily="18" charset="0"/>
              <a:ea typeface="新細明體" panose="02020500000000000000" pitchFamily="18" charset="-120"/>
            </a:endParaRPr>
          </a:p>
          <a:p>
            <a:pPr marL="285750" indent="-285750">
              <a:spcBef>
                <a:spcPts val="600"/>
              </a:spcBef>
              <a:buFont typeface="Wingdings" panose="05000000000000000000" pitchFamily="2" charset="2"/>
              <a:buChar char="u"/>
            </a:pPr>
            <a:r>
              <a:rPr lang="zh-TW" altLang="en-US" dirty="0">
                <a:solidFill>
                  <a:srgbClr val="0000FF"/>
                </a:solidFill>
                <a:latin typeface="Times New Roman" panose="02020603050405020304" pitchFamily="18" charset="0"/>
                <a:ea typeface="新細明體" panose="02020500000000000000" pitchFamily="18" charset="-120"/>
              </a:rPr>
              <a:t>對 </a:t>
            </a:r>
            <a:r>
              <a:rPr lang="zh-TW" altLang="en-US" dirty="0">
                <a:solidFill>
                  <a:srgbClr val="FF0000"/>
                </a:solidFill>
                <a:latin typeface="Times New Roman" panose="02020603050405020304" pitchFamily="18" charset="0"/>
                <a:ea typeface="新細明體" panose="02020500000000000000" pitchFamily="18" charset="-120"/>
              </a:rPr>
              <a:t>E. coli </a:t>
            </a:r>
            <a:r>
              <a:rPr lang="en-US" altLang="zh-TW" dirty="0">
                <a:solidFill>
                  <a:srgbClr val="FF0000"/>
                </a:solidFill>
                <a:latin typeface="Times New Roman" panose="02020603050405020304" pitchFamily="18" charset="0"/>
                <a:ea typeface="新細明體" panose="02020500000000000000" pitchFamily="18" charset="-120"/>
              </a:rPr>
              <a:t>(</a:t>
            </a:r>
            <a:r>
              <a:rPr lang="zh-TW" altLang="en-US" dirty="0">
                <a:solidFill>
                  <a:srgbClr val="FF0000"/>
                </a:solidFill>
                <a:latin typeface="Times New Roman" panose="02020603050405020304" pitchFamily="18" charset="0"/>
                <a:ea typeface="新細明體" panose="02020500000000000000" pitchFamily="18" charset="-120"/>
              </a:rPr>
              <a:t>圖</a:t>
            </a:r>
            <a:r>
              <a:rPr lang="en-US" altLang="zh-TW" dirty="0">
                <a:solidFill>
                  <a:srgbClr val="FF0000"/>
                </a:solidFill>
                <a:latin typeface="Times New Roman" panose="02020603050405020304" pitchFamily="18" charset="0"/>
                <a:ea typeface="新細明體" panose="02020500000000000000" pitchFamily="18" charset="-120"/>
              </a:rPr>
              <a:t>(b))</a:t>
            </a:r>
            <a:r>
              <a:rPr lang="zh-TW" altLang="en-US" dirty="0">
                <a:solidFill>
                  <a:srgbClr val="FF0000"/>
                </a:solidFill>
                <a:latin typeface="Times New Roman" panose="02020603050405020304" pitchFamily="18" charset="0"/>
                <a:ea typeface="新細明體" panose="02020500000000000000" pitchFamily="18" charset="-120"/>
              </a:rPr>
              <a:t>的抑菌效果尤為顯著</a:t>
            </a:r>
            <a:r>
              <a:rPr lang="zh-TW" altLang="en-US" dirty="0">
                <a:solidFill>
                  <a:srgbClr val="0000FF"/>
                </a:solidFill>
                <a:latin typeface="Times New Roman" panose="02020603050405020304" pitchFamily="18" charset="0"/>
                <a:ea typeface="新細明體" panose="02020500000000000000" pitchFamily="18" charset="-120"/>
              </a:rPr>
              <a:t>，抑菌圈明顯大於對 B. subtilis</a:t>
            </a:r>
            <a:r>
              <a:rPr lang="en-US" altLang="zh-TW" dirty="0">
                <a:solidFill>
                  <a:srgbClr val="0000FF"/>
                </a:solidFill>
                <a:latin typeface="Times New Roman" panose="02020603050405020304" pitchFamily="18" charset="0"/>
                <a:ea typeface="新細明體" panose="02020500000000000000" pitchFamily="18" charset="-120"/>
              </a:rPr>
              <a:t> (</a:t>
            </a:r>
            <a:r>
              <a:rPr lang="zh-TW" altLang="en-US" dirty="0">
                <a:solidFill>
                  <a:srgbClr val="0000FF"/>
                </a:solidFill>
                <a:latin typeface="Times New Roman" panose="02020603050405020304" pitchFamily="18" charset="0"/>
                <a:ea typeface="新細明體" panose="02020500000000000000" pitchFamily="18" charset="-120"/>
              </a:rPr>
              <a:t>圖</a:t>
            </a:r>
            <a:r>
              <a:rPr lang="en-US" altLang="zh-TW" dirty="0">
                <a:solidFill>
                  <a:srgbClr val="0000FF"/>
                </a:solidFill>
                <a:latin typeface="Times New Roman" panose="02020603050405020304" pitchFamily="18" charset="0"/>
                <a:ea typeface="新細明體" panose="02020500000000000000" pitchFamily="18" charset="-120"/>
              </a:rPr>
              <a:t>(a))</a:t>
            </a:r>
            <a:r>
              <a:rPr lang="zh-TW" altLang="en-US" dirty="0">
                <a:solidFill>
                  <a:srgbClr val="0000FF"/>
                </a:solidFill>
                <a:latin typeface="Times New Roman" panose="02020603050405020304" pitchFamily="18" charset="0"/>
                <a:ea typeface="新細明體" panose="02020500000000000000" pitchFamily="18" charset="-120"/>
              </a:rPr>
              <a:t> 的抑菌表現，顯示材料在</a:t>
            </a:r>
            <a:r>
              <a:rPr lang="zh-TW" altLang="en-US" dirty="0">
                <a:solidFill>
                  <a:srgbClr val="FF0000"/>
                </a:solidFill>
                <a:latin typeface="Times New Roman" panose="02020603050405020304" pitchFamily="18" charset="0"/>
                <a:ea typeface="新細明體" panose="02020500000000000000" pitchFamily="18" charset="-120"/>
              </a:rPr>
              <a:t>抑制革蘭氏陰性菌</a:t>
            </a:r>
            <a:r>
              <a:rPr lang="zh-TW" altLang="en-US" dirty="0">
                <a:solidFill>
                  <a:srgbClr val="0000FF"/>
                </a:solidFill>
                <a:latin typeface="Times New Roman" panose="02020603050405020304" pitchFamily="18" charset="0"/>
                <a:ea typeface="新細明體" panose="02020500000000000000" pitchFamily="18" charset="-120"/>
              </a:rPr>
              <a:t>方面具有較佳效果</a:t>
            </a:r>
            <a:endParaRPr lang="en-US" altLang="zh-TW" dirty="0">
              <a:solidFill>
                <a:srgbClr val="0000FF"/>
              </a:solidFill>
              <a:latin typeface="Times New Roman" panose="02020603050405020304" pitchFamily="18" charset="0"/>
              <a:ea typeface="新細明體" panose="02020500000000000000" pitchFamily="18" charset="-120"/>
            </a:endParaRPr>
          </a:p>
          <a:p>
            <a:pPr marL="285750" indent="-285750">
              <a:spcBef>
                <a:spcPts val="600"/>
              </a:spcBef>
              <a:buFont typeface="Wingdings" panose="05000000000000000000" pitchFamily="2" charset="2"/>
              <a:buChar char="u"/>
            </a:pPr>
            <a:r>
              <a:rPr lang="zh-TW" altLang="en-US" dirty="0">
                <a:solidFill>
                  <a:srgbClr val="0000FF"/>
                </a:solidFill>
                <a:latin typeface="Times New Roman" panose="02020603050405020304" pitchFamily="18" charset="0"/>
                <a:ea typeface="新細明體" panose="02020500000000000000" pitchFamily="18" charset="-120"/>
              </a:rPr>
              <a:t>未添加 AgNPs 的純 CNF-M2070 材料在測試中</a:t>
            </a:r>
            <a:r>
              <a:rPr lang="zh-TW" altLang="en-US" dirty="0">
                <a:solidFill>
                  <a:srgbClr val="FF0000"/>
                </a:solidFill>
                <a:latin typeface="Times New Roman" panose="02020603050405020304" pitchFamily="18" charset="0"/>
                <a:ea typeface="新細明體" panose="02020500000000000000" pitchFamily="18" charset="-120"/>
              </a:rPr>
              <a:t>並無抑菌圈形成</a:t>
            </a:r>
            <a:r>
              <a:rPr lang="zh-TW" altLang="en-US" dirty="0">
                <a:solidFill>
                  <a:srgbClr val="0000FF"/>
                </a:solidFill>
                <a:latin typeface="Times New Roman" panose="02020603050405020304" pitchFamily="18" charset="0"/>
                <a:ea typeface="新細明體" panose="02020500000000000000" pitchFamily="18" charset="-120"/>
              </a:rPr>
              <a:t>，AgNPs/CNF-M2070 可有效抑制 Escherichia coli 與 Bacillus subtilis 的生長，顯示</a:t>
            </a:r>
            <a:r>
              <a:rPr lang="zh-TW" altLang="en-US" b="1" u="sng" dirty="0">
                <a:solidFill>
                  <a:srgbClr val="FF0000"/>
                </a:solidFill>
                <a:latin typeface="Times New Roman" panose="02020603050405020304" pitchFamily="18" charset="0"/>
                <a:ea typeface="新細明體" panose="02020500000000000000" pitchFamily="18" charset="-120"/>
              </a:rPr>
              <a:t>綠色合成奈米銀</a:t>
            </a:r>
            <a:r>
              <a:rPr lang="zh-TW" altLang="en-US" dirty="0">
                <a:solidFill>
                  <a:srgbClr val="0000FF"/>
                </a:solidFill>
                <a:latin typeface="Times New Roman" panose="02020603050405020304" pitchFamily="18" charset="0"/>
                <a:ea typeface="新細明體" panose="02020500000000000000" pitchFamily="18" charset="-120"/>
              </a:rPr>
              <a:t>展現其作為廣效型抗菌材料的潛力</a:t>
            </a:r>
          </a:p>
        </p:txBody>
      </p:sp>
      <p:pic>
        <p:nvPicPr>
          <p:cNvPr id="11" name="圖片 10"/>
          <p:cNvPicPr>
            <a:picLocks noChangeAspect="1"/>
          </p:cNvPicPr>
          <p:nvPr/>
        </p:nvPicPr>
        <p:blipFill rotWithShape="1">
          <a:blip r:embed="rId2"/>
          <a:srcRect l="30445" t="49339" r="33550" b="17324"/>
          <a:stretch/>
        </p:blipFill>
        <p:spPr>
          <a:xfrm>
            <a:off x="3359696" y="3140968"/>
            <a:ext cx="5328592" cy="2592288"/>
          </a:xfrm>
          <a:prstGeom prst="rect">
            <a:avLst/>
          </a:prstGeom>
        </p:spPr>
      </p:pic>
    </p:spTree>
    <p:extLst>
      <p:ext uri="{BB962C8B-B14F-4D97-AF65-F5344CB8AC3E}">
        <p14:creationId xmlns:p14="http://schemas.microsoft.com/office/powerpoint/2010/main" val="2768383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29</a:t>
            </a:fld>
            <a:endParaRPr lang="zh-TW" altLang="en-US"/>
          </a:p>
        </p:txBody>
      </p:sp>
      <p:sp>
        <p:nvSpPr>
          <p:cNvPr id="3" name="矩形 2"/>
          <p:cNvSpPr/>
          <p:nvPr/>
        </p:nvSpPr>
        <p:spPr>
          <a:xfrm>
            <a:off x="4183912" y="1844825"/>
            <a:ext cx="4288353" cy="584775"/>
          </a:xfrm>
          <a:prstGeom prst="rect">
            <a:avLst/>
          </a:prstGeom>
        </p:spPr>
        <p:txBody>
          <a:bodyPr wrap="none">
            <a:spAutoFit/>
          </a:bodyPr>
          <a:lstStyle/>
          <a:p>
            <a:r>
              <a:rPr lang="zh-TW" altLang="en-US" sz="3200" b="1" dirty="0">
                <a:solidFill>
                  <a:srgbClr val="00B050"/>
                </a:solidFill>
                <a:latin typeface="Times New Roman" panose="02020603050405020304" pitchFamily="18" charset="0"/>
                <a:cs typeface="Times New Roman" panose="02020603050405020304" pitchFamily="18" charset="0"/>
              </a:rPr>
              <a:t>穿戴式裝置之柔性電池</a:t>
            </a:r>
            <a:endParaRPr lang="zh-TW" altLang="en-US" sz="3200" dirty="0"/>
          </a:p>
        </p:txBody>
      </p:sp>
      <p:pic>
        <p:nvPicPr>
          <p:cNvPr id="2050" name="Picture 2" descr="7 Companies Developing Flexible Batteries"/>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50505" t="67885" r="5240" b="5446"/>
          <a:stretch/>
        </p:blipFill>
        <p:spPr bwMode="auto">
          <a:xfrm rot="20511223">
            <a:off x="6757051" y="4421178"/>
            <a:ext cx="2600888" cy="8816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7 Companies Developing Flexible Batteries"/>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59256" r="5490" b="49328"/>
          <a:stretch/>
        </p:blipFill>
        <p:spPr bwMode="auto">
          <a:xfrm rot="1027423">
            <a:off x="3788981" y="3647410"/>
            <a:ext cx="2201677" cy="178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825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75785" y="576453"/>
            <a:ext cx="4506211" cy="787782"/>
          </a:xfrm>
        </p:spPr>
        <p:txBody>
          <a:bodyPr/>
          <a:lstStyle/>
          <a:p>
            <a:r>
              <a:rPr lang="zh-TW" altLang="zh-TW" b="1" dirty="0">
                <a:solidFill>
                  <a:srgbClr val="00B050"/>
                </a:solidFill>
              </a:rPr>
              <a:t>矽藻土</a:t>
            </a:r>
            <a:r>
              <a:rPr lang="en-US" altLang="zh-TW" b="1" dirty="0">
                <a:solidFill>
                  <a:srgbClr val="00B050"/>
                </a:solidFill>
              </a:rPr>
              <a:t>(Diatomite)</a:t>
            </a:r>
            <a:endParaRPr lang="zh-TW" altLang="en-US" b="1" dirty="0">
              <a:solidFill>
                <a:srgbClr val="00B050"/>
              </a:solidFill>
            </a:endParaRPr>
          </a:p>
        </p:txBody>
      </p:sp>
      <p:sp>
        <p:nvSpPr>
          <p:cNvPr id="3" name="內容版面配置區 2"/>
          <p:cNvSpPr>
            <a:spLocks noGrp="1"/>
          </p:cNvSpPr>
          <p:nvPr>
            <p:ph idx="1"/>
          </p:nvPr>
        </p:nvSpPr>
        <p:spPr>
          <a:xfrm>
            <a:off x="1965762" y="1375260"/>
            <a:ext cx="8832469" cy="5127170"/>
          </a:xfrm>
        </p:spPr>
        <p:txBody>
          <a:bodyPr/>
          <a:lstStyle/>
          <a:p>
            <a:pPr>
              <a:buFont typeface="Wingdings" pitchFamily="2" charset="2"/>
              <a:buChar char="u"/>
            </a:pPr>
            <a:r>
              <a:rPr lang="zh-TW" altLang="zh-TW" sz="2400" dirty="0">
                <a:solidFill>
                  <a:srgbClr val="0000FF"/>
                </a:solidFill>
              </a:rPr>
              <a:t>由矽藻的細胞壁沉積而成，質地軟而輕，可輕易的磨成粉末</a:t>
            </a:r>
            <a:endParaRPr lang="en-US" altLang="zh-TW" sz="2400" dirty="0">
              <a:solidFill>
                <a:srgbClr val="0000FF"/>
              </a:solidFill>
            </a:endParaRPr>
          </a:p>
          <a:p>
            <a:pPr>
              <a:buFont typeface="Wingdings" pitchFamily="2" charset="2"/>
              <a:buChar char="u"/>
            </a:pPr>
            <a:r>
              <a:rPr lang="zh-TW" altLang="zh-TW" sz="2400" dirty="0">
                <a:solidFill>
                  <a:srgbClr val="0000FF"/>
                </a:solidFill>
              </a:rPr>
              <a:t>是一種</a:t>
            </a:r>
            <a:r>
              <a:rPr lang="zh-TW" altLang="zh-TW" sz="2400" dirty="0">
                <a:solidFill>
                  <a:srgbClr val="FF3399"/>
                </a:solidFill>
              </a:rPr>
              <a:t>非晶態多微孔結構</a:t>
            </a:r>
            <a:r>
              <a:rPr lang="zh-TW" altLang="zh-TW" sz="2400" dirty="0">
                <a:solidFill>
                  <a:srgbClr val="0000FF"/>
                </a:solidFill>
              </a:rPr>
              <a:t>的固體粉末，孔徑為</a:t>
            </a:r>
            <a:r>
              <a:rPr lang="en-US" altLang="zh-TW" sz="2400" dirty="0">
                <a:solidFill>
                  <a:srgbClr val="0000FF"/>
                </a:solidFill>
              </a:rPr>
              <a:t> 8-16 nm</a:t>
            </a:r>
            <a:r>
              <a:rPr lang="zh-TW" altLang="zh-TW" sz="2400" dirty="0">
                <a:solidFill>
                  <a:srgbClr val="0000FF"/>
                </a:solidFill>
              </a:rPr>
              <a:t>，具有大的比表面積</a:t>
            </a:r>
            <a:endParaRPr lang="en-US" altLang="zh-TW" sz="2400" dirty="0">
              <a:solidFill>
                <a:srgbClr val="0000FF"/>
              </a:solidFill>
            </a:endParaRPr>
          </a:p>
          <a:p>
            <a:pPr>
              <a:buFont typeface="Wingdings" pitchFamily="2" charset="2"/>
              <a:buChar char="u"/>
            </a:pPr>
            <a:r>
              <a:rPr lang="zh-TW" altLang="zh-TW" sz="2400" dirty="0">
                <a:solidFill>
                  <a:srgbClr val="0000FF"/>
                </a:solidFill>
              </a:rPr>
              <a:t>其多孔洞特性可用來</a:t>
            </a:r>
            <a:r>
              <a:rPr lang="zh-TW" altLang="zh-TW" sz="2400" dirty="0">
                <a:solidFill>
                  <a:srgbClr val="FF3399"/>
                </a:solidFill>
              </a:rPr>
              <a:t>隔熱、絕緣、吸音</a:t>
            </a:r>
            <a:r>
              <a:rPr lang="zh-TW" altLang="zh-TW" sz="2400" dirty="0">
                <a:solidFill>
                  <a:srgbClr val="0000FF"/>
                </a:solidFill>
              </a:rPr>
              <a:t>及</a:t>
            </a:r>
            <a:r>
              <a:rPr lang="zh-TW" altLang="zh-TW" sz="2400" dirty="0">
                <a:solidFill>
                  <a:srgbClr val="FF3399"/>
                </a:solidFill>
              </a:rPr>
              <a:t>過濾啤酒</a:t>
            </a:r>
            <a:endParaRPr lang="en-US" altLang="zh-TW" sz="2400" dirty="0">
              <a:solidFill>
                <a:srgbClr val="FF3399"/>
              </a:solidFill>
            </a:endParaRPr>
          </a:p>
          <a:p>
            <a:pPr>
              <a:buFont typeface="Wingdings" pitchFamily="2" charset="2"/>
              <a:buChar char="u"/>
            </a:pPr>
            <a:r>
              <a:rPr lang="zh-TW" altLang="zh-TW" sz="2400" dirty="0">
                <a:solidFill>
                  <a:srgbClr val="0000FF"/>
                </a:solidFill>
              </a:rPr>
              <a:t>矽藻土亦常被用作</a:t>
            </a:r>
            <a:r>
              <a:rPr lang="zh-TW" altLang="zh-TW" sz="2400" dirty="0">
                <a:solidFill>
                  <a:srgbClr val="FF3399"/>
                </a:solidFill>
              </a:rPr>
              <a:t>殺蟲劑</a:t>
            </a:r>
            <a:r>
              <a:rPr lang="zh-TW" altLang="zh-TW" sz="2400" dirty="0">
                <a:solidFill>
                  <a:srgbClr val="0000FF"/>
                </a:solidFill>
              </a:rPr>
              <a:t>，由於其細粉末具有突刺碾磨物理作用，及可從昆蟲的外骨骼吸收蠟質外層脂質，使它們脫水。</a:t>
            </a:r>
            <a:endParaRPr lang="en-US" altLang="zh-TW" sz="2400" dirty="0">
              <a:solidFill>
                <a:srgbClr val="0000FF"/>
              </a:solidFill>
            </a:endParaRPr>
          </a:p>
          <a:p>
            <a:pPr>
              <a:buFont typeface="Wingdings" pitchFamily="2" charset="2"/>
              <a:buChar char="u"/>
            </a:pPr>
            <a:r>
              <a:rPr lang="zh-TW" altLang="zh-TW" sz="2400" dirty="0">
                <a:solidFill>
                  <a:srgbClr val="0000FF"/>
                </a:solidFill>
              </a:rPr>
              <a:t>塗</a:t>
            </a:r>
            <a:r>
              <a:rPr lang="zh-TW" altLang="en-US" sz="2400" dirty="0">
                <a:solidFill>
                  <a:srgbClr val="0000FF"/>
                </a:solidFill>
              </a:rPr>
              <a:t>料中加入</a:t>
            </a:r>
            <a:r>
              <a:rPr lang="zh-TW" altLang="zh-TW" sz="2400" dirty="0">
                <a:solidFill>
                  <a:srgbClr val="0000FF"/>
                </a:solidFill>
              </a:rPr>
              <a:t>矽藻土，可以</a:t>
            </a:r>
            <a:endParaRPr lang="en-US" altLang="zh-TW" sz="2400" dirty="0">
              <a:solidFill>
                <a:srgbClr val="0000FF"/>
              </a:solidFill>
            </a:endParaRPr>
          </a:p>
          <a:p>
            <a:pPr marL="0" indent="0">
              <a:buNone/>
            </a:pPr>
            <a:r>
              <a:rPr lang="zh-TW" altLang="en-US" sz="2400" b="1" dirty="0">
                <a:solidFill>
                  <a:srgbClr val="FF3399"/>
                </a:solidFill>
              </a:rPr>
              <a:t>    </a:t>
            </a:r>
            <a:r>
              <a:rPr lang="zh-TW" altLang="zh-TW" sz="2400" b="1" u="sng" dirty="0">
                <a:solidFill>
                  <a:srgbClr val="FF3399"/>
                </a:solidFill>
              </a:rPr>
              <a:t>控制濕度、隔溫、隔音、抗菌</a:t>
            </a:r>
            <a:endParaRPr lang="zh-TW" altLang="en-US" sz="2400" dirty="0">
              <a:solidFill>
                <a:srgbClr val="FF3399"/>
              </a:solidFill>
            </a:endParaRPr>
          </a:p>
        </p:txBody>
      </p:sp>
      <p:sp>
        <p:nvSpPr>
          <p:cNvPr id="4" name="投影片編號版面配置區 3"/>
          <p:cNvSpPr>
            <a:spLocks noGrp="1"/>
          </p:cNvSpPr>
          <p:nvPr>
            <p:ph type="sldNum" sz="quarter" idx="12"/>
          </p:nvPr>
        </p:nvSpPr>
        <p:spPr/>
        <p:txBody>
          <a:bodyPr/>
          <a:lstStyle/>
          <a:p>
            <a:pPr>
              <a:defRPr/>
            </a:pPr>
            <a:fld id="{1D6A59C3-E607-4D9C-854B-0471D479A823}" type="slidenum">
              <a:rPr lang="zh-TW" altLang="en-US" smtClean="0"/>
              <a:pPr>
                <a:defRPr/>
              </a:pPr>
              <a:t>3</a:t>
            </a:fld>
            <a:endParaRPr lang="zh-TW" altLang="en-US"/>
          </a:p>
        </p:txBody>
      </p:sp>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2114" y="4256117"/>
            <a:ext cx="35353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294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3DE41E-F51F-B9F6-A75B-BDC8064A509A}"/>
              </a:ext>
            </a:extLst>
          </p:cNvPr>
          <p:cNvSpPr>
            <a:spLocks noGrp="1"/>
          </p:cNvSpPr>
          <p:nvPr>
            <p:ph type="title"/>
          </p:nvPr>
        </p:nvSpPr>
        <p:spPr>
          <a:xfrm>
            <a:off x="2423592" y="295076"/>
            <a:ext cx="6937970" cy="994172"/>
          </a:xfrm>
        </p:spPr>
        <p:txBody>
          <a:bodyPr>
            <a:normAutofit/>
          </a:bodyPr>
          <a:lstStyle/>
          <a:p>
            <a:pPr algn="ctr"/>
            <a:r>
              <a:rPr lang="en-US" altLang="zh-TW" sz="2800" dirty="0">
                <a:latin typeface="Times New Roman" panose="02020603050405020304" pitchFamily="18" charset="0"/>
                <a:cs typeface="Times New Roman" panose="02020603050405020304" pitchFamily="18" charset="0"/>
              </a:rPr>
              <a:t> </a:t>
            </a:r>
            <a:r>
              <a:rPr lang="zh-TW" altLang="en-US" sz="2800" b="1" dirty="0">
                <a:latin typeface="Times New Roman" panose="02020603050405020304" pitchFamily="18" charset="0"/>
                <a:cs typeface="Times New Roman" panose="02020603050405020304" pitchFamily="18" charset="0"/>
              </a:rPr>
              <a:t>柔性電極在先進電子產品的應用</a:t>
            </a:r>
          </a:p>
        </p:txBody>
      </p:sp>
      <p:sp>
        <p:nvSpPr>
          <p:cNvPr id="6" name="文字方塊 5">
            <a:extLst>
              <a:ext uri="{FF2B5EF4-FFF2-40B4-BE49-F238E27FC236}">
                <a16:creationId xmlns:a16="http://schemas.microsoft.com/office/drawing/2014/main" id="{80D14C5C-9CDE-D056-B4AE-16A0BD571743}"/>
              </a:ext>
            </a:extLst>
          </p:cNvPr>
          <p:cNvSpPr txBox="1"/>
          <p:nvPr/>
        </p:nvSpPr>
        <p:spPr>
          <a:xfrm>
            <a:off x="3783781" y="4913096"/>
            <a:ext cx="1164101" cy="300082"/>
          </a:xfrm>
          <a:prstGeom prst="rect">
            <a:avLst/>
          </a:prstGeom>
          <a:noFill/>
        </p:spPr>
        <p:txBody>
          <a:bodyPr wrap="none" rtlCol="0">
            <a:spAutoFit/>
          </a:bodyPr>
          <a:lstStyle/>
          <a:p>
            <a:r>
              <a:rPr lang="en-US" altLang="zh-TW" sz="1350" dirty="0">
                <a:solidFill>
                  <a:schemeClr val="bg1"/>
                </a:solidFill>
              </a:rPr>
              <a:t>TEMPO CNF</a:t>
            </a:r>
            <a:endParaRPr lang="zh-TW" altLang="en-US" sz="1350" dirty="0">
              <a:solidFill>
                <a:schemeClr val="bg1"/>
              </a:solidFill>
            </a:endParaRPr>
          </a:p>
        </p:txBody>
      </p:sp>
      <p:sp>
        <p:nvSpPr>
          <p:cNvPr id="8" name="AutoShape 4">
            <a:extLst>
              <a:ext uri="{FF2B5EF4-FFF2-40B4-BE49-F238E27FC236}">
                <a16:creationId xmlns:a16="http://schemas.microsoft.com/office/drawing/2014/main" id="{26FBCA53-F4AC-A3BC-447E-F19E0BCA94FB}"/>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10" name="圖片 9">
            <a:extLst>
              <a:ext uri="{FF2B5EF4-FFF2-40B4-BE49-F238E27FC236}">
                <a16:creationId xmlns:a16="http://schemas.microsoft.com/office/drawing/2014/main" id="{EEB2C0D1-A857-CB11-3324-807502A12289}"/>
              </a:ext>
            </a:extLst>
          </p:cNvPr>
          <p:cNvPicPr>
            <a:picLocks noChangeAspect="1"/>
          </p:cNvPicPr>
          <p:nvPr/>
        </p:nvPicPr>
        <p:blipFill>
          <a:blip r:embed="rId2"/>
          <a:stretch>
            <a:fillRect/>
          </a:stretch>
        </p:blipFill>
        <p:spPr>
          <a:xfrm>
            <a:off x="3450784" y="1288631"/>
            <a:ext cx="5290433" cy="4725070"/>
          </a:xfrm>
          <a:prstGeom prst="rect">
            <a:avLst/>
          </a:prstGeom>
        </p:spPr>
      </p:pic>
      <p:sp>
        <p:nvSpPr>
          <p:cNvPr id="14" name="文字方塊 13">
            <a:extLst>
              <a:ext uri="{FF2B5EF4-FFF2-40B4-BE49-F238E27FC236}">
                <a16:creationId xmlns:a16="http://schemas.microsoft.com/office/drawing/2014/main" id="{69A3B4EF-8AAA-EBD6-3267-66299AB533EE}"/>
              </a:ext>
            </a:extLst>
          </p:cNvPr>
          <p:cNvSpPr txBox="1"/>
          <p:nvPr/>
        </p:nvSpPr>
        <p:spPr>
          <a:xfrm>
            <a:off x="1631504" y="6065839"/>
            <a:ext cx="6991350" cy="507831"/>
          </a:xfrm>
          <a:prstGeom prst="rect">
            <a:avLst/>
          </a:prstGeom>
          <a:noFill/>
        </p:spPr>
        <p:txBody>
          <a:bodyPr wrap="square">
            <a:spAutoFit/>
          </a:bodyPr>
          <a:lstStyle/>
          <a:p>
            <a:r>
              <a:rPr lang="en-US" altLang="zh-TW" sz="1350" dirty="0">
                <a:latin typeface="Times New Roman" panose="02020603050405020304" pitchFamily="18" charset="0"/>
                <a:cs typeface="Times New Roman" panose="02020603050405020304" pitchFamily="18" charset="0"/>
              </a:rPr>
              <a:t>DOI: 10.1039/D4TA01960A </a:t>
            </a:r>
          </a:p>
          <a:p>
            <a:r>
              <a:rPr lang="en-US" altLang="zh-TW" sz="1350" dirty="0">
                <a:latin typeface="Times New Roman" panose="02020603050405020304" pitchFamily="18" charset="0"/>
                <a:cs typeface="Times New Roman" panose="02020603050405020304" pitchFamily="18" charset="0"/>
              </a:rPr>
              <a:t>(Review Article) J. Mater. Chem. A, 2024, 12, 20606-20637</a:t>
            </a:r>
            <a:endParaRPr lang="zh-TW" altLang="en-US" sz="1350" dirty="0">
              <a:latin typeface="Times New Roman" panose="02020603050405020304" pitchFamily="18" charset="0"/>
              <a:cs typeface="Times New Roman" panose="02020603050405020304" pitchFamily="18" charset="0"/>
            </a:endParaRPr>
          </a:p>
        </p:txBody>
      </p:sp>
      <p:sp>
        <p:nvSpPr>
          <p:cNvPr id="15" name="投影片編號版面配置區 14">
            <a:extLst>
              <a:ext uri="{FF2B5EF4-FFF2-40B4-BE49-F238E27FC236}">
                <a16:creationId xmlns:a16="http://schemas.microsoft.com/office/drawing/2014/main" id="{054973E9-26B8-E561-76A8-95BE7E92476A}"/>
              </a:ext>
            </a:extLst>
          </p:cNvPr>
          <p:cNvSpPr>
            <a:spLocks noGrp="1"/>
          </p:cNvSpPr>
          <p:nvPr>
            <p:ph type="sldNum" sz="quarter" idx="12"/>
          </p:nvPr>
        </p:nvSpPr>
        <p:spPr/>
        <p:txBody>
          <a:bodyPr/>
          <a:lstStyle/>
          <a:p>
            <a:fld id="{10ED37BC-E3D5-4156-9151-D3379F709F64}" type="slidenum">
              <a:rPr lang="zh-TW" altLang="en-US" smtClean="0"/>
              <a:t>30</a:t>
            </a:fld>
            <a:endParaRPr lang="zh-TW" altLang="en-US"/>
          </a:p>
        </p:txBody>
      </p:sp>
    </p:spTree>
    <p:extLst>
      <p:ext uri="{BB962C8B-B14F-4D97-AF65-F5344CB8AC3E}">
        <p14:creationId xmlns:p14="http://schemas.microsoft.com/office/powerpoint/2010/main" val="3290326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31</a:t>
            </a:fld>
            <a:endParaRPr lang="zh-TW" altLang="en-US"/>
          </a:p>
        </p:txBody>
      </p:sp>
      <p:pic>
        <p:nvPicPr>
          <p:cNvPr id="3" name="圖片 2"/>
          <p:cNvPicPr>
            <a:picLocks noChangeAspect="1"/>
          </p:cNvPicPr>
          <p:nvPr/>
        </p:nvPicPr>
        <p:blipFill rotWithShape="1">
          <a:blip r:embed="rId2">
            <a:duotone>
              <a:prstClr val="black"/>
              <a:schemeClr val="accent1">
                <a:tint val="45000"/>
                <a:satMod val="400000"/>
              </a:schemeClr>
            </a:duotone>
          </a:blip>
          <a:srcRect r="8535"/>
          <a:stretch/>
        </p:blipFill>
        <p:spPr>
          <a:xfrm>
            <a:off x="1847528" y="3503037"/>
            <a:ext cx="3744416" cy="2629776"/>
          </a:xfrm>
          <a:prstGeom prst="rect">
            <a:avLst/>
          </a:prstGeom>
        </p:spPr>
      </p:pic>
      <p:sp>
        <p:nvSpPr>
          <p:cNvPr id="4" name="矩形 3"/>
          <p:cNvSpPr/>
          <p:nvPr/>
        </p:nvSpPr>
        <p:spPr>
          <a:xfrm>
            <a:off x="2135561" y="476672"/>
            <a:ext cx="8095701" cy="2816156"/>
          </a:xfrm>
          <a:prstGeom prst="rect">
            <a:avLst/>
          </a:prstGeom>
        </p:spPr>
        <p:txBody>
          <a:bodyPr wrap="square">
            <a:spAutoFit/>
          </a:bodyPr>
          <a:lstStyle/>
          <a:p>
            <a:pPr marL="285750" indent="-285750">
              <a:spcBef>
                <a:spcPts val="600"/>
              </a:spcBef>
              <a:buClr>
                <a:srgbClr val="0000FF"/>
              </a:buClr>
              <a:buFont typeface="Wingdings" panose="05000000000000000000" pitchFamily="2" charset="2"/>
              <a:buChar char="u"/>
            </a:pPr>
            <a:r>
              <a:rPr lang="zh-TW" altLang="zh-TW" dirty="0">
                <a:solidFill>
                  <a:srgbClr val="0000FF"/>
                </a:solidFill>
                <a:latin typeface="Times New Roman" panose="02020603050405020304" pitchFamily="18" charset="0"/>
                <a:cs typeface="Times New Roman" panose="02020603050405020304" pitchFamily="18" charset="0"/>
              </a:rPr>
              <a:t>傳統鋰電池成本高昂、資源有限和安全疑慮</a:t>
            </a:r>
            <a:endParaRPr lang="en-US" altLang="zh-TW" dirty="0">
              <a:solidFill>
                <a:srgbClr val="0000FF"/>
              </a:solidFill>
              <a:latin typeface="Times New Roman" panose="02020603050405020304" pitchFamily="18" charset="0"/>
              <a:cs typeface="Times New Roman" panose="02020603050405020304" pitchFamily="18" charset="0"/>
            </a:endParaRPr>
          </a:p>
          <a:p>
            <a:pPr marL="285750" indent="-285750">
              <a:spcBef>
                <a:spcPts val="600"/>
              </a:spcBef>
              <a:buClr>
                <a:srgbClr val="0000FF"/>
              </a:buClr>
              <a:buFont typeface="Wingdings" panose="05000000000000000000" pitchFamily="2" charset="2"/>
              <a:buChar char="u"/>
            </a:pPr>
            <a:r>
              <a:rPr lang="zh-TW" altLang="zh-TW" dirty="0">
                <a:solidFill>
                  <a:srgbClr val="0000FF"/>
                </a:solidFill>
                <a:latin typeface="Times New Roman" panose="02020603050405020304" pitchFamily="18" charset="0"/>
                <a:cs typeface="Times New Roman" panose="02020603050405020304" pitchFamily="18" charset="0"/>
              </a:rPr>
              <a:t>在</a:t>
            </a:r>
            <a:r>
              <a:rPr lang="zh-TW" altLang="zh-TW"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可持續能源的進步研究中，</a:t>
            </a:r>
            <a:r>
              <a:rPr lang="zh-TW" altLang="zh-TW"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鋅空氣電池（</a:t>
            </a:r>
            <a:r>
              <a:rPr lang="en-US" altLang="zh-TW" dirty="0">
                <a:solidFill>
                  <a:srgbClr val="FF0000"/>
                </a:solidFill>
                <a:latin typeface="Times New Roman" panose="02020603050405020304" pitchFamily="18" charset="0"/>
                <a:ea typeface="新細明體" panose="02020500000000000000" pitchFamily="18" charset="-120"/>
              </a:rPr>
              <a:t>Zinc-air batteries, ZABs</a:t>
            </a:r>
            <a:r>
              <a:rPr lang="zh-TW" altLang="zh-TW"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a:t>
            </a:r>
            <a:r>
              <a:rPr lang="zh-TW" altLang="zh-TW" b="1" u="sng" dirty="0">
                <a:solidFill>
                  <a:srgbClr val="FF0000"/>
                </a:solidFill>
                <a:latin typeface="Times New Roman" panose="02020603050405020304" pitchFamily="18" charset="0"/>
                <a:cs typeface="Times New Roman" panose="02020603050405020304" pitchFamily="18" charset="0"/>
              </a:rPr>
              <a:t>不易燃</a:t>
            </a:r>
            <a:r>
              <a:rPr lang="en-US" altLang="zh-TW" dirty="0">
                <a:solidFill>
                  <a:srgbClr val="0000FF"/>
                </a:solidFill>
                <a:latin typeface="Times New Roman" panose="02020603050405020304" pitchFamily="18" charset="0"/>
                <a:ea typeface="PMingLiU" panose="02020500000000000000" pitchFamily="18" charset="-120"/>
                <a:cs typeface="Times New Roman" panose="02020603050405020304" pitchFamily="18" charset="0"/>
              </a:rPr>
              <a:t>、</a:t>
            </a:r>
            <a:r>
              <a:rPr lang="zh-TW" altLang="zh-TW" dirty="0">
                <a:solidFill>
                  <a:srgbClr val="0000FF"/>
                </a:solidFill>
                <a:latin typeface="Times New Roman" panose="02020603050405020304" pitchFamily="18" charset="0"/>
                <a:cs typeface="Times New Roman" panose="02020603050405020304" pitchFamily="18" charset="0"/>
              </a:rPr>
              <a:t>更高的</a:t>
            </a:r>
            <a:r>
              <a:rPr lang="zh-TW" altLang="zh-TW" b="1" u="sng" dirty="0">
                <a:solidFill>
                  <a:srgbClr val="FF0000"/>
                </a:solidFill>
                <a:latin typeface="Times New Roman" panose="02020603050405020304" pitchFamily="18" charset="0"/>
                <a:cs typeface="Times New Roman" panose="02020603050405020304" pitchFamily="18" charset="0"/>
              </a:rPr>
              <a:t>固有安全性</a:t>
            </a:r>
            <a:r>
              <a:rPr lang="zh-TW" altLang="en-US" dirty="0">
                <a:solidFill>
                  <a:srgbClr val="0000FF"/>
                </a:solidFill>
                <a:latin typeface="PMingLiU" panose="02020500000000000000" pitchFamily="18" charset="-120"/>
                <a:ea typeface="PMingLiU" panose="02020500000000000000" pitchFamily="18" charset="-120"/>
                <a:cs typeface="Times New Roman" panose="02020603050405020304" pitchFamily="18" charset="0"/>
              </a:rPr>
              <a:t>、</a:t>
            </a:r>
            <a:r>
              <a:rPr lang="zh-TW" altLang="zh-TW" b="1" u="sng" dirty="0">
                <a:solidFill>
                  <a:srgbClr val="0000FF"/>
                </a:solidFill>
                <a:latin typeface="Times New Roman" panose="02020603050405020304" pitchFamily="18" charset="0"/>
                <a:cs typeface="Times New Roman" panose="02020603050405020304" pitchFamily="18" charset="0"/>
              </a:rPr>
              <a:t>顯著的</a:t>
            </a:r>
            <a:r>
              <a:rPr lang="zh-TW" altLang="zh-TW" b="1" u="sng" dirty="0">
                <a:solidFill>
                  <a:srgbClr val="FF0000"/>
                </a:solidFill>
                <a:latin typeface="Times New Roman" panose="02020603050405020304" pitchFamily="18" charset="0"/>
                <a:cs typeface="Times New Roman" panose="02020603050405020304" pitchFamily="18" charset="0"/>
              </a:rPr>
              <a:t>理論能量密度</a:t>
            </a:r>
            <a:r>
              <a:rPr lang="zh-TW" altLang="zh-TW" dirty="0">
                <a:solidFill>
                  <a:srgbClr val="0000FF"/>
                </a:solidFill>
                <a:latin typeface="Times New Roman" panose="02020603050405020304" pitchFamily="18" charset="0"/>
                <a:cs typeface="Times New Roman" panose="02020603050405020304" pitchFamily="18" charset="0"/>
              </a:rPr>
              <a:t>（</a:t>
            </a:r>
            <a:r>
              <a:rPr lang="en-US" altLang="zh-TW" dirty="0">
                <a:solidFill>
                  <a:srgbClr val="0000FF"/>
                </a:solidFill>
                <a:latin typeface="Times New Roman" panose="02020603050405020304" pitchFamily="18" charset="0"/>
              </a:rPr>
              <a:t>1086 </a:t>
            </a:r>
            <a:r>
              <a:rPr lang="en-US" altLang="zh-TW" dirty="0" err="1">
                <a:solidFill>
                  <a:srgbClr val="0000FF"/>
                </a:solidFill>
                <a:latin typeface="Times New Roman" panose="02020603050405020304" pitchFamily="18" charset="0"/>
              </a:rPr>
              <a:t>Wh</a:t>
            </a:r>
            <a:r>
              <a:rPr lang="en-US" altLang="zh-TW" dirty="0">
                <a:solidFill>
                  <a:srgbClr val="0000FF"/>
                </a:solidFill>
                <a:latin typeface="Times New Roman" panose="02020603050405020304" pitchFamily="18" charset="0"/>
              </a:rPr>
              <a:t> kg</a:t>
            </a:r>
            <a:r>
              <a:rPr lang="en-US" altLang="zh-TW" baseline="30000" dirty="0">
                <a:solidFill>
                  <a:srgbClr val="0000FF"/>
                </a:solidFill>
                <a:latin typeface="Times New Roman" panose="02020603050405020304" pitchFamily="18" charset="0"/>
              </a:rPr>
              <a:t>−1</a:t>
            </a:r>
            <a:r>
              <a:rPr lang="en-US" altLang="zh-TW" dirty="0">
                <a:solidFill>
                  <a:srgbClr val="0000FF"/>
                </a:solidFill>
                <a:latin typeface="Times New Roman" panose="02020603050405020304" pitchFamily="18" charset="0"/>
              </a:rPr>
              <a:t>)</a:t>
            </a:r>
            <a:r>
              <a:rPr lang="zh-TW" altLang="en-US" dirty="0">
                <a:solidFill>
                  <a:srgbClr val="0000FF"/>
                </a:solidFill>
                <a:latin typeface="PMingLiU" panose="02020500000000000000" pitchFamily="18" charset="-120"/>
                <a:ea typeface="PMingLiU" panose="02020500000000000000" pitchFamily="18" charset="-120"/>
                <a:cs typeface="Times New Roman" panose="02020603050405020304" pitchFamily="18" charset="0"/>
              </a:rPr>
              <a:t>、</a:t>
            </a:r>
            <a:r>
              <a:rPr lang="zh-TW" altLang="zh-TW" b="1" u="sng" dirty="0">
                <a:solidFill>
                  <a:srgbClr val="FF0000"/>
                </a:solidFill>
                <a:latin typeface="Times New Roman" panose="02020603050405020304" pitchFamily="18" charset="0"/>
                <a:cs typeface="Times New Roman" panose="02020603050405020304" pitchFamily="18" charset="0"/>
              </a:rPr>
              <a:t>成本低</a:t>
            </a:r>
            <a:r>
              <a:rPr lang="zh-TW" altLang="zh-TW"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，使</a:t>
            </a:r>
            <a:r>
              <a:rPr lang="zh-TW" altLang="en-US"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其成為</a:t>
            </a:r>
            <a:r>
              <a:rPr lang="zh-TW" altLang="zh-TW"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穿戴式電子設備的理想選擇</a:t>
            </a:r>
            <a:endParaRPr lang="en-US" altLang="zh-TW"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endParaRPr>
          </a:p>
          <a:p>
            <a:pPr marL="285750" indent="-285750">
              <a:spcBef>
                <a:spcPts val="600"/>
              </a:spcBef>
              <a:buClr>
                <a:srgbClr val="0000FF"/>
              </a:buClr>
              <a:buFont typeface="Wingdings" panose="05000000000000000000" pitchFamily="2" charset="2"/>
              <a:buChar char="u"/>
            </a:pPr>
            <a:r>
              <a:rPr lang="zh-TW" altLang="zh-TW"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rPr>
              <a:t>不僅為電動車，還有新一代的長程載具和電動飛機提供了更安全、更具成本效益、性能更高的能源系統</a:t>
            </a:r>
            <a:endParaRPr lang="en-US" altLang="zh-TW" dirty="0">
              <a:solidFill>
                <a:srgbClr val="0000FF"/>
              </a:solidFill>
              <a:latin typeface="Times New Roman" panose="02020603050405020304" pitchFamily="18" charset="0"/>
              <a:ea typeface="新細明體" panose="02020500000000000000" pitchFamily="18" charset="-120"/>
              <a:cs typeface="Times New Roman" panose="02020603050405020304" pitchFamily="18" charset="0"/>
            </a:endParaRPr>
          </a:p>
          <a:p>
            <a:pPr marL="285750" indent="-285750">
              <a:spcBef>
                <a:spcPts val="600"/>
              </a:spcBef>
              <a:buClr>
                <a:srgbClr val="0000FF"/>
              </a:buClr>
              <a:buFont typeface="Wingdings" panose="05000000000000000000" pitchFamily="2" charset="2"/>
              <a:buChar char="u"/>
            </a:pPr>
            <a:r>
              <a:rPr lang="zh-TW" altLang="zh-TW" dirty="0">
                <a:solidFill>
                  <a:srgbClr val="FF0000"/>
                </a:solidFill>
                <a:latin typeface="Times New Roman" panose="02020603050405020304" pitchFamily="18" charset="0"/>
                <a:ea typeface="新細明體" panose="02020500000000000000" pitchFamily="18" charset="-120"/>
              </a:rPr>
              <a:t>可充電</a:t>
            </a:r>
            <a:r>
              <a:rPr lang="en-US" altLang="zh-TW" dirty="0">
                <a:solidFill>
                  <a:srgbClr val="FF0000"/>
                </a:solidFill>
                <a:latin typeface="Times New Roman" panose="02020603050405020304" pitchFamily="18" charset="0"/>
                <a:ea typeface="新細明體" panose="02020500000000000000" pitchFamily="18" charset="-120"/>
              </a:rPr>
              <a:t> ZABs </a:t>
            </a:r>
            <a:r>
              <a:rPr lang="zh-TW" altLang="zh-TW" dirty="0">
                <a:solidFill>
                  <a:srgbClr val="0000FF"/>
                </a:solidFill>
                <a:latin typeface="Times New Roman" panose="02020603050405020304" pitchFamily="18" charset="0"/>
                <a:ea typeface="新細明體" panose="02020500000000000000" pitchFamily="18" charset="-120"/>
              </a:rPr>
              <a:t>由負極鋅</a:t>
            </a:r>
            <a:r>
              <a:rPr lang="en-US" altLang="zh-TW" dirty="0">
                <a:solidFill>
                  <a:srgbClr val="0000FF"/>
                </a:solidFill>
                <a:latin typeface="Times New Roman" panose="02020603050405020304" pitchFamily="18" charset="0"/>
                <a:ea typeface="新細明體" panose="02020500000000000000" pitchFamily="18" charset="-120"/>
              </a:rPr>
              <a:t>(Zn)</a:t>
            </a:r>
            <a:r>
              <a:rPr lang="zh-TW" altLang="zh-TW" dirty="0">
                <a:solidFill>
                  <a:srgbClr val="0000FF"/>
                </a:solidFill>
                <a:latin typeface="Times New Roman" panose="02020603050405020304" pitchFamily="18" charset="0"/>
                <a:ea typeface="新細明體" panose="02020500000000000000" pitchFamily="18" charset="-120"/>
              </a:rPr>
              <a:t>電極和正極空氣電極組成，空氣電極表面發生兩種催化反應：放電時的</a:t>
            </a:r>
            <a:r>
              <a:rPr lang="zh-TW" altLang="zh-TW" dirty="0">
                <a:solidFill>
                  <a:srgbClr val="FF0000"/>
                </a:solidFill>
                <a:latin typeface="Times New Roman" panose="02020603050405020304" pitchFamily="18" charset="0"/>
                <a:ea typeface="新細明體" panose="02020500000000000000" pitchFamily="18" charset="-120"/>
              </a:rPr>
              <a:t>氧還原反應</a:t>
            </a:r>
            <a:r>
              <a:rPr lang="en-US" altLang="zh-TW" dirty="0">
                <a:solidFill>
                  <a:srgbClr val="0000FF"/>
                </a:solidFill>
                <a:latin typeface="Times New Roman" panose="02020603050405020304" pitchFamily="18" charset="0"/>
                <a:ea typeface="新細明體" panose="02020500000000000000" pitchFamily="18" charset="-120"/>
              </a:rPr>
              <a:t>(Oxygen reduction reaction, ORR)</a:t>
            </a:r>
            <a:r>
              <a:rPr lang="zh-TW" altLang="zh-TW" dirty="0">
                <a:solidFill>
                  <a:srgbClr val="0000FF"/>
                </a:solidFill>
                <a:latin typeface="Times New Roman" panose="02020603050405020304" pitchFamily="18" charset="0"/>
                <a:ea typeface="新細明體" panose="02020500000000000000" pitchFamily="18" charset="-120"/>
              </a:rPr>
              <a:t>，另一種是充電時的</a:t>
            </a:r>
            <a:r>
              <a:rPr lang="zh-TW" altLang="zh-TW" dirty="0">
                <a:solidFill>
                  <a:srgbClr val="FF0000"/>
                </a:solidFill>
                <a:latin typeface="Times New Roman" panose="02020603050405020304" pitchFamily="18" charset="0"/>
                <a:ea typeface="新細明體" panose="02020500000000000000" pitchFamily="18" charset="-120"/>
              </a:rPr>
              <a:t>氧氣釋放反應</a:t>
            </a:r>
            <a:r>
              <a:rPr lang="en-US" altLang="zh-TW" dirty="0">
                <a:solidFill>
                  <a:srgbClr val="0000FF"/>
                </a:solidFill>
                <a:latin typeface="Times New Roman" panose="02020603050405020304" pitchFamily="18" charset="0"/>
                <a:ea typeface="新細明體" panose="02020500000000000000" pitchFamily="18" charset="-120"/>
              </a:rPr>
              <a:t>(Oxygen evolution reaction, OER)</a:t>
            </a:r>
            <a:r>
              <a:rPr lang="zh-TW" altLang="zh-TW" dirty="0">
                <a:solidFill>
                  <a:srgbClr val="0000FF"/>
                </a:solidFill>
                <a:latin typeface="Times New Roman" panose="02020603050405020304" pitchFamily="18" charset="0"/>
                <a:ea typeface="新細明體" panose="02020500000000000000" pitchFamily="18" charset="-120"/>
              </a:rPr>
              <a:t>。</a:t>
            </a:r>
            <a:endParaRPr lang="zh-TW" altLang="en-US" dirty="0">
              <a:solidFill>
                <a:srgbClr val="0000FF"/>
              </a:solidFill>
              <a:latin typeface="Times New Roman" panose="02020603050405020304" pitchFamily="18" charset="0"/>
              <a:ea typeface="新細明體" panose="02020500000000000000" pitchFamily="18" charset="-120"/>
            </a:endParaRPr>
          </a:p>
        </p:txBody>
      </p:sp>
      <p:pic>
        <p:nvPicPr>
          <p:cNvPr id="6" name="圖片 5"/>
          <p:cNvPicPr>
            <a:picLocks noChangeAspect="1"/>
          </p:cNvPicPr>
          <p:nvPr/>
        </p:nvPicPr>
        <p:blipFill rotWithShape="1">
          <a:blip r:embed="rId3"/>
          <a:srcRect l="5250" t="4498" r="3991" b="23495"/>
          <a:stretch/>
        </p:blipFill>
        <p:spPr>
          <a:xfrm>
            <a:off x="5648730" y="3651080"/>
            <a:ext cx="5019270" cy="2333691"/>
          </a:xfrm>
          <a:prstGeom prst="rect">
            <a:avLst/>
          </a:prstGeom>
        </p:spPr>
      </p:pic>
    </p:spTree>
    <p:extLst>
      <p:ext uri="{BB962C8B-B14F-4D97-AF65-F5344CB8AC3E}">
        <p14:creationId xmlns:p14="http://schemas.microsoft.com/office/powerpoint/2010/main" val="182310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32</a:t>
            </a:fld>
            <a:endParaRPr lang="zh-TW" altLang="en-US"/>
          </a:p>
        </p:txBody>
      </p:sp>
      <p:sp>
        <p:nvSpPr>
          <p:cNvPr id="3" name="矩形 2"/>
          <p:cNvSpPr/>
          <p:nvPr/>
        </p:nvSpPr>
        <p:spPr>
          <a:xfrm>
            <a:off x="2351585" y="764705"/>
            <a:ext cx="7849183" cy="3170099"/>
          </a:xfrm>
          <a:prstGeom prst="rect">
            <a:avLst/>
          </a:prstGeom>
        </p:spPr>
        <p:txBody>
          <a:bodyPr wrap="square">
            <a:spAutoFit/>
          </a:bodyPr>
          <a:lstStyle/>
          <a:p>
            <a:pPr marL="285750" indent="-285750">
              <a:spcBef>
                <a:spcPts val="600"/>
              </a:spcBef>
              <a:buClr>
                <a:srgbClr val="0000FF"/>
              </a:buClr>
              <a:buFont typeface="Wingdings" panose="05000000000000000000" pitchFamily="2" charset="2"/>
              <a:buChar char="u"/>
            </a:pPr>
            <a:r>
              <a:rPr lang="zh-TW" altLang="en-US" dirty="0">
                <a:solidFill>
                  <a:srgbClr val="0000FF"/>
                </a:solidFill>
                <a:latin typeface="Times New Roman" panose="02020603050405020304" pitchFamily="18" charset="0"/>
                <a:ea typeface="新細明體" panose="02020500000000000000" pitchFamily="18" charset="-120"/>
              </a:rPr>
              <a:t>ZABs應用於穿戴式電子設備，可彎曲和可拉伸的電極是製造</a:t>
            </a:r>
            <a:r>
              <a:rPr lang="zh-TW" altLang="en-US" dirty="0">
                <a:solidFill>
                  <a:srgbClr val="FF0000"/>
                </a:solidFill>
                <a:latin typeface="Times New Roman" panose="02020603050405020304" pitchFamily="18" charset="0"/>
                <a:ea typeface="新細明體" panose="02020500000000000000" pitchFamily="18" charset="-120"/>
              </a:rPr>
              <a:t>柔性ZABs</a:t>
            </a:r>
            <a:r>
              <a:rPr lang="zh-TW" altLang="en-US" dirty="0">
                <a:solidFill>
                  <a:srgbClr val="0000FF"/>
                </a:solidFill>
                <a:latin typeface="Times New Roman" panose="02020603050405020304" pitchFamily="18" charset="0"/>
                <a:ea typeface="新細明體" panose="02020500000000000000" pitchFamily="18" charset="-120"/>
              </a:rPr>
              <a:t>（</a:t>
            </a:r>
            <a:r>
              <a:rPr lang="zh-TW" altLang="en-US" dirty="0">
                <a:solidFill>
                  <a:srgbClr val="FF0000"/>
                </a:solidFill>
                <a:latin typeface="Times New Roman" panose="02020603050405020304" pitchFamily="18" charset="0"/>
                <a:ea typeface="新細明體" panose="02020500000000000000" pitchFamily="18" charset="-120"/>
              </a:rPr>
              <a:t>Flexible ZABs, FZABs</a:t>
            </a:r>
            <a:r>
              <a:rPr lang="zh-TW" altLang="en-US" dirty="0">
                <a:solidFill>
                  <a:srgbClr val="0000FF"/>
                </a:solidFill>
                <a:latin typeface="Times New Roman" panose="02020603050405020304" pitchFamily="18" charset="0"/>
                <a:ea typeface="新細明體" panose="02020500000000000000" pitchFamily="18" charset="-120"/>
              </a:rPr>
              <a:t>）的基礎，在反覆機械應變下獲得穩定的電池性能至關重要</a:t>
            </a:r>
            <a:endParaRPr lang="en-US" altLang="zh-TW" dirty="0">
              <a:solidFill>
                <a:srgbClr val="0000FF"/>
              </a:solidFill>
              <a:latin typeface="Times New Roman" panose="02020603050405020304" pitchFamily="18" charset="0"/>
              <a:ea typeface="新細明體" panose="02020500000000000000" pitchFamily="18" charset="-120"/>
            </a:endParaRPr>
          </a:p>
          <a:p>
            <a:pPr marL="285750" indent="-285750">
              <a:spcBef>
                <a:spcPts val="600"/>
              </a:spcBef>
              <a:buClr>
                <a:srgbClr val="0000FF"/>
              </a:buClr>
              <a:buFont typeface="Wingdings" panose="05000000000000000000" pitchFamily="2" charset="2"/>
              <a:buChar char="u"/>
            </a:pPr>
            <a:r>
              <a:rPr lang="zh-TW" altLang="en-US" dirty="0">
                <a:solidFill>
                  <a:srgbClr val="0000FF"/>
                </a:solidFill>
                <a:latin typeface="Times New Roman" panose="02020603050405020304" pitchFamily="18" charset="0"/>
                <a:ea typeface="新細明體" panose="02020500000000000000" pitchFamily="18" charset="-120"/>
              </a:rPr>
              <a:t>低拉伸材料無法在變形條件下保持ZAB的穩定性</a:t>
            </a:r>
            <a:r>
              <a:rPr lang="zh-TW" altLang="en-US" dirty="0">
                <a:solidFill>
                  <a:srgbClr val="0000FF"/>
                </a:solidFill>
                <a:latin typeface="標楷體" panose="03000509000000000000" pitchFamily="65" charset="-120"/>
                <a:ea typeface="標楷體" panose="03000509000000000000" pitchFamily="65" charset="-120"/>
              </a:rPr>
              <a:t>，</a:t>
            </a:r>
            <a:r>
              <a:rPr lang="zh-TW" altLang="en-US" dirty="0">
                <a:solidFill>
                  <a:srgbClr val="0000FF"/>
                </a:solidFill>
                <a:latin typeface="Times New Roman" panose="02020603050405020304" pitchFamily="18" charset="0"/>
                <a:ea typeface="新細明體" panose="02020500000000000000" pitchFamily="18" charset="-120"/>
              </a:rPr>
              <a:t>因此必須開發</a:t>
            </a:r>
            <a:r>
              <a:rPr lang="zh-TW" altLang="en-US" dirty="0">
                <a:solidFill>
                  <a:srgbClr val="FF0000"/>
                </a:solidFill>
                <a:latin typeface="Times New Roman" panose="02020603050405020304" pitchFamily="18" charset="0"/>
                <a:ea typeface="新細明體" panose="02020500000000000000" pitchFamily="18" charset="-120"/>
              </a:rPr>
              <a:t>機械強度優異的柔性電極</a:t>
            </a:r>
            <a:endParaRPr lang="en-US" altLang="zh-TW" dirty="0">
              <a:solidFill>
                <a:srgbClr val="FF0000"/>
              </a:solidFill>
              <a:latin typeface="Times New Roman" panose="02020603050405020304" pitchFamily="18" charset="0"/>
              <a:ea typeface="新細明體" panose="02020500000000000000" pitchFamily="18" charset="-120"/>
            </a:endParaRPr>
          </a:p>
          <a:p>
            <a:pPr marL="285750" indent="-285750">
              <a:spcBef>
                <a:spcPts val="600"/>
              </a:spcBef>
              <a:buClr>
                <a:srgbClr val="0000FF"/>
              </a:buClr>
              <a:buFont typeface="Wingdings" panose="05000000000000000000" pitchFamily="2" charset="2"/>
              <a:buChar char="u"/>
            </a:pPr>
            <a:r>
              <a:rPr lang="zh-TW" altLang="en-US" dirty="0">
                <a:solidFill>
                  <a:srgbClr val="0000FF"/>
                </a:solidFill>
                <a:latin typeface="Times New Roman" panose="02020603050405020304" pitchFamily="18" charset="0"/>
                <a:ea typeface="新細明體" panose="02020500000000000000" pitchFamily="18" charset="-120"/>
              </a:rPr>
              <a:t>隨著柔性空氣電極的發展，</a:t>
            </a:r>
            <a:r>
              <a:rPr lang="zh-TW" altLang="en-US" dirty="0">
                <a:solidFill>
                  <a:srgbClr val="FF0000"/>
                </a:solidFill>
                <a:latin typeface="Times New Roman" panose="02020603050405020304" pitchFamily="18" charset="0"/>
                <a:ea typeface="新細明體" panose="02020500000000000000" pitchFamily="18" charset="-120"/>
              </a:rPr>
              <a:t>奈米碳管和石墨烯</a:t>
            </a:r>
            <a:r>
              <a:rPr lang="zh-TW" altLang="en-US" dirty="0">
                <a:solidFill>
                  <a:srgbClr val="0000FF"/>
                </a:solidFill>
                <a:latin typeface="Times New Roman" panose="02020603050405020304" pitchFamily="18" charset="0"/>
                <a:ea typeface="新細明體" panose="02020500000000000000" pitchFamily="18" charset="-120"/>
              </a:rPr>
              <a:t>因其重量輕、導電性增加和表面積增加而備受關注，但缺點是</a:t>
            </a:r>
            <a:r>
              <a:rPr lang="zh-TW" altLang="en-US" dirty="0">
                <a:solidFill>
                  <a:srgbClr val="FF0000"/>
                </a:solidFill>
                <a:latin typeface="Times New Roman" panose="02020603050405020304" pitchFamily="18" charset="0"/>
                <a:ea typeface="新細明體" panose="02020500000000000000" pitchFamily="18" charset="-120"/>
              </a:rPr>
              <a:t>柔韌性不足</a:t>
            </a:r>
            <a:endParaRPr lang="en-US" altLang="zh-TW" dirty="0">
              <a:solidFill>
                <a:srgbClr val="FF0000"/>
              </a:solidFill>
              <a:latin typeface="Times New Roman" panose="02020603050405020304" pitchFamily="18" charset="0"/>
              <a:ea typeface="新細明體" panose="02020500000000000000" pitchFamily="18" charset="-120"/>
            </a:endParaRPr>
          </a:p>
          <a:p>
            <a:pPr marL="285750" indent="-285750">
              <a:spcBef>
                <a:spcPts val="600"/>
              </a:spcBef>
              <a:buClr>
                <a:srgbClr val="0000FF"/>
              </a:buClr>
              <a:buFont typeface="Wingdings" panose="05000000000000000000" pitchFamily="2" charset="2"/>
              <a:buChar char="u"/>
            </a:pPr>
            <a:r>
              <a:rPr lang="zh-TW" altLang="en-US" dirty="0">
                <a:solidFill>
                  <a:srgbClr val="FF0000"/>
                </a:solidFill>
                <a:latin typeface="Times New Roman" panose="02020603050405020304" pitchFamily="18" charset="0"/>
                <a:ea typeface="新細明體" panose="02020500000000000000" pitchFamily="18" charset="-120"/>
              </a:rPr>
              <a:t>奈米纖維素</a:t>
            </a:r>
            <a:r>
              <a:rPr lang="zh-TW" altLang="en-US" dirty="0">
                <a:solidFill>
                  <a:srgbClr val="0000FF"/>
                </a:solidFill>
                <a:latin typeface="Times New Roman" panose="02020603050405020304" pitchFamily="18" charset="0"/>
                <a:ea typeface="新細明體" panose="02020500000000000000" pitchFamily="18" charset="-120"/>
              </a:rPr>
              <a:t>則可提升碳材的柔韌性</a:t>
            </a:r>
            <a:endParaRPr lang="en-US" altLang="zh-TW" dirty="0">
              <a:solidFill>
                <a:srgbClr val="0000FF"/>
              </a:solidFill>
              <a:latin typeface="Times New Roman" panose="02020603050405020304" pitchFamily="18" charset="0"/>
              <a:ea typeface="新細明體" panose="02020500000000000000" pitchFamily="18" charset="-120"/>
            </a:endParaRPr>
          </a:p>
          <a:p>
            <a:pPr marL="285750" indent="-285750">
              <a:spcBef>
                <a:spcPts val="600"/>
              </a:spcBef>
              <a:buClr>
                <a:srgbClr val="0000FF"/>
              </a:buClr>
              <a:buFont typeface="Wingdings" panose="05000000000000000000" pitchFamily="2" charset="2"/>
              <a:buChar char="u"/>
            </a:pPr>
            <a:r>
              <a:rPr lang="zh-TW" altLang="en-US" dirty="0">
                <a:solidFill>
                  <a:srgbClr val="0000FF"/>
                </a:solidFill>
                <a:latin typeface="Times New Roman" panose="02020603050405020304" pitchFamily="18" charset="0"/>
                <a:ea typeface="新細明體" panose="02020500000000000000" pitchFamily="18" charset="-120"/>
              </a:rPr>
              <a:t>由於液體電解質受到機械力容易出現洩漏問題，因此</a:t>
            </a:r>
            <a:r>
              <a:rPr lang="zh-TW" altLang="en-US" dirty="0">
                <a:solidFill>
                  <a:srgbClr val="FF0000"/>
                </a:solidFill>
                <a:latin typeface="Times New Roman" panose="02020603050405020304" pitchFamily="18" charset="0"/>
                <a:ea typeface="新細明體" panose="02020500000000000000" pitchFamily="18" charset="-120"/>
              </a:rPr>
              <a:t>非液體電解質</a:t>
            </a:r>
            <a:r>
              <a:rPr lang="zh-TW" altLang="en-US" dirty="0">
                <a:solidFill>
                  <a:srgbClr val="0000FF"/>
                </a:solidFill>
                <a:latin typeface="Times New Roman" panose="02020603050405020304" pitchFamily="18" charset="0"/>
                <a:ea typeface="新細明體" panose="02020500000000000000" pitchFamily="18" charset="-120"/>
              </a:rPr>
              <a:t>在不犧牲離子傳導的情況下是柔性ZABs的更佳選擇</a:t>
            </a:r>
          </a:p>
        </p:txBody>
      </p:sp>
      <p:pic>
        <p:nvPicPr>
          <p:cNvPr id="5" name="圖片 4"/>
          <p:cNvPicPr>
            <a:picLocks noChangeAspect="1"/>
          </p:cNvPicPr>
          <p:nvPr/>
        </p:nvPicPr>
        <p:blipFill rotWithShape="1">
          <a:blip r:embed="rId2"/>
          <a:srcRect l="36004" t="57486" r="31742" b="17178"/>
          <a:stretch/>
        </p:blipFill>
        <p:spPr>
          <a:xfrm>
            <a:off x="4439816" y="4224408"/>
            <a:ext cx="4066621" cy="1940896"/>
          </a:xfrm>
          <a:prstGeom prst="rect">
            <a:avLst/>
          </a:prstGeom>
        </p:spPr>
      </p:pic>
    </p:spTree>
    <p:extLst>
      <p:ext uri="{BB962C8B-B14F-4D97-AF65-F5344CB8AC3E}">
        <p14:creationId xmlns:p14="http://schemas.microsoft.com/office/powerpoint/2010/main" val="1141467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33</a:t>
            </a:fld>
            <a:endParaRPr lang="zh-TW" altLang="en-US"/>
          </a:p>
        </p:txBody>
      </p:sp>
      <p:pic>
        <p:nvPicPr>
          <p:cNvPr id="3" name="圖片 2"/>
          <p:cNvPicPr>
            <a:picLocks noChangeAspect="1"/>
          </p:cNvPicPr>
          <p:nvPr/>
        </p:nvPicPr>
        <p:blipFill rotWithShape="1">
          <a:blip r:embed="rId2"/>
          <a:srcRect l="25776" t="33337" r="13467" b="22658"/>
          <a:stretch/>
        </p:blipFill>
        <p:spPr>
          <a:xfrm>
            <a:off x="2999656" y="4005064"/>
            <a:ext cx="6552728" cy="2448272"/>
          </a:xfrm>
          <a:prstGeom prst="rect">
            <a:avLst/>
          </a:prstGeom>
        </p:spPr>
      </p:pic>
      <p:sp>
        <p:nvSpPr>
          <p:cNvPr id="4" name="矩形: 圓角 7">
            <a:extLst>
              <a:ext uri="{FF2B5EF4-FFF2-40B4-BE49-F238E27FC236}">
                <a16:creationId xmlns:a16="http://schemas.microsoft.com/office/drawing/2014/main" id="{5069D99D-C28A-4800-A58F-F3F1B3BFDEAB}"/>
              </a:ext>
            </a:extLst>
          </p:cNvPr>
          <p:cNvSpPr/>
          <p:nvPr/>
        </p:nvSpPr>
        <p:spPr>
          <a:xfrm>
            <a:off x="4871864" y="201679"/>
            <a:ext cx="2088232" cy="827792"/>
          </a:xfrm>
          <a:prstGeom prst="roundRect">
            <a:avLst/>
          </a:prstGeom>
          <a:solidFill>
            <a:schemeClr val="tx2">
              <a:lumMod val="90000"/>
              <a:lumOff val="1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95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CNF</a:t>
            </a:r>
            <a:r>
              <a:rPr lang="zh-TW" altLang="en-US" sz="1950" b="1" dirty="0">
                <a:solidFill>
                  <a:schemeClr val="bg1"/>
                </a:solidFill>
                <a:latin typeface="標楷體" panose="03000509000000000000" pitchFamily="65" charset="-120"/>
                <a:ea typeface="標楷體" panose="03000509000000000000" pitchFamily="65" charset="-120"/>
              </a:rPr>
              <a:t>製備流程</a:t>
            </a:r>
          </a:p>
        </p:txBody>
      </p:sp>
      <p:pic>
        <p:nvPicPr>
          <p:cNvPr id="6" name="圖片 5"/>
          <p:cNvPicPr>
            <a:picLocks noChangeAspect="1"/>
          </p:cNvPicPr>
          <p:nvPr/>
        </p:nvPicPr>
        <p:blipFill rotWithShape="1">
          <a:blip r:embed="rId3"/>
          <a:srcRect t="17430" r="7652" b="15895"/>
          <a:stretch/>
        </p:blipFill>
        <p:spPr>
          <a:xfrm>
            <a:off x="2581996" y="1077108"/>
            <a:ext cx="7092280" cy="2880321"/>
          </a:xfrm>
          <a:prstGeom prst="rect">
            <a:avLst/>
          </a:prstGeom>
        </p:spPr>
      </p:pic>
    </p:spTree>
    <p:extLst>
      <p:ext uri="{BB962C8B-B14F-4D97-AF65-F5344CB8AC3E}">
        <p14:creationId xmlns:p14="http://schemas.microsoft.com/office/powerpoint/2010/main" val="1696530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E95211B-F15A-4979-8C10-90321CE00CC2}" type="slidenum">
              <a:rPr lang="zh-TW" altLang="en-US" smtClean="0"/>
              <a:t>34</a:t>
            </a:fld>
            <a:endParaRPr lang="zh-TW" altLang="en-US"/>
          </a:p>
        </p:txBody>
      </p:sp>
      <p:pic>
        <p:nvPicPr>
          <p:cNvPr id="4" name="圖片 3"/>
          <p:cNvPicPr>
            <a:picLocks noChangeAspect="1"/>
          </p:cNvPicPr>
          <p:nvPr/>
        </p:nvPicPr>
        <p:blipFill rotWithShape="1">
          <a:blip r:embed="rId2"/>
          <a:srcRect l="2990" t="35243" r="1749" b="11418"/>
          <a:stretch/>
        </p:blipFill>
        <p:spPr>
          <a:xfrm>
            <a:off x="2792945" y="4005064"/>
            <a:ext cx="6858762" cy="2160240"/>
          </a:xfrm>
          <a:prstGeom prst="rect">
            <a:avLst/>
          </a:prstGeom>
        </p:spPr>
      </p:pic>
      <p:sp>
        <p:nvSpPr>
          <p:cNvPr id="5" name="矩形: 圓角 7">
            <a:extLst>
              <a:ext uri="{FF2B5EF4-FFF2-40B4-BE49-F238E27FC236}">
                <a16:creationId xmlns:a16="http://schemas.microsoft.com/office/drawing/2014/main" id="{5069D99D-C28A-4800-A58F-F3F1B3BFDEAB}"/>
              </a:ext>
            </a:extLst>
          </p:cNvPr>
          <p:cNvSpPr/>
          <p:nvPr/>
        </p:nvSpPr>
        <p:spPr>
          <a:xfrm>
            <a:off x="4776507" y="260648"/>
            <a:ext cx="2664296" cy="827792"/>
          </a:xfrm>
          <a:prstGeom prst="roundRect">
            <a:avLst/>
          </a:prstGeom>
          <a:solidFill>
            <a:schemeClr val="tx2">
              <a:lumMod val="90000"/>
              <a:lumOff val="1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95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柔性電極</a:t>
            </a:r>
            <a:r>
              <a:rPr lang="zh-TW" altLang="en-US" sz="1950" b="1" dirty="0">
                <a:solidFill>
                  <a:schemeClr val="bg1"/>
                </a:solidFill>
                <a:latin typeface="標楷體" panose="03000509000000000000" pitchFamily="65" charset="-120"/>
                <a:ea typeface="標楷體" panose="03000509000000000000" pitchFamily="65" charset="-120"/>
              </a:rPr>
              <a:t>製備流程</a:t>
            </a:r>
          </a:p>
        </p:txBody>
      </p:sp>
      <p:pic>
        <p:nvPicPr>
          <p:cNvPr id="6" name="圖片 5"/>
          <p:cNvPicPr>
            <a:picLocks noChangeAspect="1"/>
          </p:cNvPicPr>
          <p:nvPr/>
        </p:nvPicPr>
        <p:blipFill rotWithShape="1">
          <a:blip r:embed="rId3"/>
          <a:srcRect t="28184" r="15990" b="29145"/>
          <a:stretch/>
        </p:blipFill>
        <p:spPr>
          <a:xfrm>
            <a:off x="1703512" y="1340768"/>
            <a:ext cx="8568948" cy="2448272"/>
          </a:xfrm>
          <a:prstGeom prst="rect">
            <a:avLst/>
          </a:prstGeom>
        </p:spPr>
      </p:pic>
    </p:spTree>
    <p:extLst>
      <p:ext uri="{BB962C8B-B14F-4D97-AF65-F5344CB8AC3E}">
        <p14:creationId xmlns:p14="http://schemas.microsoft.com/office/powerpoint/2010/main" val="3770863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C2FD0E0-B435-75C7-38B2-061FA3E8A2EE}"/>
              </a:ext>
            </a:extLst>
          </p:cNvPr>
          <p:cNvPicPr>
            <a:picLocks noChangeAspect="1"/>
          </p:cNvPicPr>
          <p:nvPr/>
        </p:nvPicPr>
        <p:blipFill>
          <a:blip r:embed="rId2" cstate="print">
            <a:extLst>
              <a:ext uri="{28A0092B-C50C-407E-A947-70E740481C1C}">
                <a14:useLocalDpi xmlns:a14="http://schemas.microsoft.com/office/drawing/2010/main" val="0"/>
              </a:ext>
            </a:extLst>
          </a:blip>
          <a:srcRect l="5753" r="9199"/>
          <a:stretch>
            <a:fillRect/>
          </a:stretch>
        </p:blipFill>
        <p:spPr>
          <a:xfrm>
            <a:off x="6681363" y="1762364"/>
            <a:ext cx="3591440" cy="2520280"/>
          </a:xfrm>
          <a:prstGeom prst="rect">
            <a:avLst/>
          </a:prstGeom>
        </p:spPr>
      </p:pic>
      <p:sp>
        <p:nvSpPr>
          <p:cNvPr id="2" name="投影片編號版面配置區 1"/>
          <p:cNvSpPr>
            <a:spLocks noGrp="1"/>
          </p:cNvSpPr>
          <p:nvPr>
            <p:ph type="sldNum" sz="quarter" idx="12"/>
          </p:nvPr>
        </p:nvSpPr>
        <p:spPr/>
        <p:txBody>
          <a:bodyPr/>
          <a:lstStyle/>
          <a:p>
            <a:fld id="{1E95211B-F15A-4979-8C10-90321CE00CC2}" type="slidenum">
              <a:rPr lang="zh-TW" altLang="en-US" smtClean="0"/>
              <a:t>35</a:t>
            </a:fld>
            <a:endParaRPr lang="zh-TW" altLang="en-US"/>
          </a:p>
        </p:txBody>
      </p:sp>
      <p:pic>
        <p:nvPicPr>
          <p:cNvPr id="4" name="圖片 3">
            <a:extLst>
              <a:ext uri="{FF2B5EF4-FFF2-40B4-BE49-F238E27FC236}">
                <a16:creationId xmlns:a16="http://schemas.microsoft.com/office/drawing/2014/main" id="{FB897152-EAE3-D455-8B5E-F1F744052DC9}"/>
              </a:ext>
            </a:extLst>
          </p:cNvPr>
          <p:cNvPicPr>
            <a:picLocks noChangeAspect="1"/>
          </p:cNvPicPr>
          <p:nvPr/>
        </p:nvPicPr>
        <p:blipFill>
          <a:blip r:embed="rId3" cstate="print">
            <a:extLst>
              <a:ext uri="{28A0092B-C50C-407E-A947-70E740481C1C}">
                <a14:useLocalDpi xmlns:a14="http://schemas.microsoft.com/office/drawing/2010/main" val="0"/>
              </a:ext>
            </a:extLst>
          </a:blip>
          <a:srcRect l="15533" t="8472" r="12173"/>
          <a:stretch>
            <a:fillRect/>
          </a:stretch>
        </p:blipFill>
        <p:spPr>
          <a:xfrm>
            <a:off x="4437404" y="3841030"/>
            <a:ext cx="3464514" cy="2468232"/>
          </a:xfrm>
          <a:prstGeom prst="rect">
            <a:avLst/>
          </a:prstGeom>
        </p:spPr>
      </p:pic>
      <p:pic>
        <p:nvPicPr>
          <p:cNvPr id="3" name="內容版面配置區 4">
            <a:extLst>
              <a:ext uri="{FF2B5EF4-FFF2-40B4-BE49-F238E27FC236}">
                <a16:creationId xmlns:a16="http://schemas.microsoft.com/office/drawing/2014/main" id="{64A38B65-862A-85FD-D511-60870517F1D3}"/>
              </a:ext>
            </a:extLst>
          </p:cNvPr>
          <p:cNvPicPr>
            <a:picLocks noChangeAspect="1"/>
          </p:cNvPicPr>
          <p:nvPr/>
        </p:nvPicPr>
        <p:blipFill>
          <a:blip r:embed="rId4" cstate="print">
            <a:extLst>
              <a:ext uri="{28A0092B-C50C-407E-A947-70E740481C1C}">
                <a14:useLocalDpi xmlns:a14="http://schemas.microsoft.com/office/drawing/2010/main" val="0"/>
              </a:ext>
            </a:extLst>
          </a:blip>
          <a:srcRect l="6518" r="15757"/>
          <a:stretch>
            <a:fillRect/>
          </a:stretch>
        </p:blipFill>
        <p:spPr>
          <a:xfrm>
            <a:off x="1837274" y="2116502"/>
            <a:ext cx="3464514" cy="2508250"/>
          </a:xfrm>
          <a:prstGeom prst="rect">
            <a:avLst/>
          </a:prstGeom>
        </p:spPr>
      </p:pic>
      <p:sp>
        <p:nvSpPr>
          <p:cNvPr id="9" name="橢圓 8"/>
          <p:cNvSpPr/>
          <p:nvPr/>
        </p:nvSpPr>
        <p:spPr>
          <a:xfrm>
            <a:off x="8928121" y="1546547"/>
            <a:ext cx="854115" cy="750702"/>
          </a:xfrm>
          <a:prstGeom prst="ellipse">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3142474" y="1933291"/>
            <a:ext cx="854115" cy="750702"/>
          </a:xfrm>
          <a:prstGeom prst="ellipse">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6517038" y="3717388"/>
            <a:ext cx="854115" cy="750702"/>
          </a:xfrm>
          <a:prstGeom prst="ellipse">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2" name="表格 11"/>
          <p:cNvGraphicFramePr>
            <a:graphicFrameLocks noGrp="1"/>
          </p:cNvGraphicFramePr>
          <p:nvPr/>
        </p:nvGraphicFramePr>
        <p:xfrm>
          <a:off x="3466402" y="447389"/>
          <a:ext cx="4572000" cy="1381760"/>
        </p:xfrm>
        <a:graphic>
          <a:graphicData uri="http://schemas.openxmlformats.org/drawingml/2006/table">
            <a:tbl>
              <a:tblPr firstRow="1" bandRow="1">
                <a:tableStyleId>{5C22544A-7EE6-4342-B048-85BDC9FD1C3A}</a:tableStyleId>
              </a:tblPr>
              <a:tblGrid>
                <a:gridCol w="1823864">
                  <a:extLst>
                    <a:ext uri="{9D8B030D-6E8A-4147-A177-3AD203B41FA5}">
                      <a16:colId xmlns:a16="http://schemas.microsoft.com/office/drawing/2014/main" val="146500802"/>
                    </a:ext>
                  </a:extLst>
                </a:gridCol>
                <a:gridCol w="1224136">
                  <a:extLst>
                    <a:ext uri="{9D8B030D-6E8A-4147-A177-3AD203B41FA5}">
                      <a16:colId xmlns:a16="http://schemas.microsoft.com/office/drawing/2014/main" val="1641111731"/>
                    </a:ext>
                  </a:extLst>
                </a:gridCol>
                <a:gridCol w="1524000">
                  <a:extLst>
                    <a:ext uri="{9D8B030D-6E8A-4147-A177-3AD203B41FA5}">
                      <a16:colId xmlns:a16="http://schemas.microsoft.com/office/drawing/2014/main" val="3171953760"/>
                    </a:ext>
                  </a:extLst>
                </a:gridCol>
              </a:tblGrid>
              <a:tr h="370840">
                <a:tc>
                  <a:txBody>
                    <a:bodyPr/>
                    <a:lstStyle/>
                    <a:p>
                      <a:endParaRPr lang="zh-TW" altLang="en-US" dirty="0"/>
                    </a:p>
                  </a:txBody>
                  <a:tcPr/>
                </a:tc>
                <a:tc>
                  <a:txBody>
                    <a:bodyPr/>
                    <a:lstStyle/>
                    <a:p>
                      <a:pPr algn="ctr"/>
                      <a:r>
                        <a:rPr lang="zh-TW" altLang="en-US" sz="18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表面電阻</a:t>
                      </a:r>
                      <a:r>
                        <a:rPr lang="en-US" altLang="zh-TW" sz="18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a:t>
                      </a:r>
                      <a:r>
                        <a:rPr lang="el-GR" altLang="zh-TW" sz="18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Ω</a:t>
                      </a:r>
                      <a:r>
                        <a:rPr lang="en-US" altLang="zh-TW" sz="18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Wingdings 2" panose="05020102010507070707" pitchFamily="18" charset="2"/>
                        </a:rPr>
                        <a:t>)</a:t>
                      </a:r>
                      <a:endParaRPr lang="zh-TW" altLang="en-US" dirty="0">
                        <a:solidFill>
                          <a:schemeClr val="bg1"/>
                        </a:solidFill>
                      </a:endParaRPr>
                    </a:p>
                  </a:txBody>
                  <a:tcPr/>
                </a:tc>
                <a:tc>
                  <a:txBody>
                    <a:bodyPr/>
                    <a:lstStyle/>
                    <a:p>
                      <a:pPr algn="ctr"/>
                      <a:r>
                        <a:rPr lang="zh-TW" altLang="en-US" sz="18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抗張強度</a:t>
                      </a:r>
                      <a:endParaRPr lang="en-US" altLang="zh-TW" sz="1800" b="1" dirty="0">
                        <a:solidFill>
                          <a:schemeClr val="bg1"/>
                        </a:solidFill>
                        <a:latin typeface="標楷體" panose="03000509000000000000" pitchFamily="65" charset="-120"/>
                        <a:ea typeface="標楷體" panose="03000509000000000000" pitchFamily="65" charset="-120"/>
                        <a:cs typeface="Times New Roman" panose="02020603050405020304" pitchFamily="18" charset="0"/>
                      </a:endParaRPr>
                    </a:p>
                    <a:p>
                      <a:pPr algn="ctr"/>
                      <a:r>
                        <a:rPr lang="en-US" altLang="zh-TW" sz="18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(MPa)</a:t>
                      </a:r>
                      <a:endParaRPr lang="zh-TW" altLang="en-US"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75472523"/>
                  </a:ext>
                </a:extLst>
              </a:tr>
              <a:tr h="370840">
                <a:tc>
                  <a:txBody>
                    <a:bodyPr/>
                    <a:lstStyle/>
                    <a:p>
                      <a:r>
                        <a:rPr lang="en-US" altLang="zh-TW" dirty="0">
                          <a:latin typeface="Times New Roman" panose="02020603050405020304" pitchFamily="18" charset="0"/>
                          <a:cs typeface="Times New Roman" panose="02020603050405020304" pitchFamily="18" charset="0"/>
                        </a:rPr>
                        <a:t>CNT/CNF</a:t>
                      </a:r>
                      <a:endParaRPr lang="zh-TW" altLang="en-US" dirty="0">
                        <a:latin typeface="Times New Roman" panose="02020603050405020304" pitchFamily="18" charset="0"/>
                        <a:cs typeface="Times New Roman" panose="02020603050405020304" pitchFamily="18" charset="0"/>
                      </a:endParaRPr>
                    </a:p>
                  </a:txBody>
                  <a:tcPr/>
                </a:tc>
                <a:tc>
                  <a:txBody>
                    <a:bodyPr/>
                    <a:lstStyle/>
                    <a:p>
                      <a:r>
                        <a:rPr lang="en-US" altLang="zh-TW" dirty="0">
                          <a:latin typeface="Times New Roman" panose="02020603050405020304" pitchFamily="18" charset="0"/>
                          <a:cs typeface="Times New Roman" panose="02020603050405020304" pitchFamily="18" charset="0"/>
                        </a:rPr>
                        <a:t>7.0±1.1</a:t>
                      </a:r>
                      <a:endParaRPr lang="zh-TW" altLang="en-US" dirty="0">
                        <a:latin typeface="Times New Roman" panose="02020603050405020304" pitchFamily="18" charset="0"/>
                        <a:cs typeface="Times New Roman" panose="02020603050405020304" pitchFamily="18" charset="0"/>
                      </a:endParaRPr>
                    </a:p>
                  </a:txBody>
                  <a:tcPr/>
                </a:tc>
                <a:tc>
                  <a:txBody>
                    <a:bodyPr/>
                    <a:lstStyle/>
                    <a:p>
                      <a:r>
                        <a:rPr lang="en-US" altLang="zh-TW" dirty="0">
                          <a:latin typeface="Times New Roman" panose="02020603050405020304" pitchFamily="18" charset="0"/>
                          <a:cs typeface="Times New Roman" panose="02020603050405020304" pitchFamily="18" charset="0"/>
                        </a:rPr>
                        <a:t>1.51±0.07</a:t>
                      </a:r>
                      <a:endParaRPr lang="zh-TW"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32671966"/>
                  </a:ext>
                </a:extLst>
              </a:tr>
              <a:tr h="370840">
                <a:tc>
                  <a:txBody>
                    <a:bodyPr/>
                    <a:lstStyle/>
                    <a:p>
                      <a:r>
                        <a:rPr lang="en-US" altLang="zh-TW" dirty="0">
                          <a:latin typeface="Times New Roman" panose="02020603050405020304" pitchFamily="18" charset="0"/>
                          <a:cs typeface="Times New Roman" panose="02020603050405020304" pitchFamily="18" charset="0"/>
                        </a:rPr>
                        <a:t>CNT/CNF/PEA</a:t>
                      </a:r>
                      <a:endParaRPr lang="zh-TW" altLang="en-US" dirty="0">
                        <a:latin typeface="Times New Roman" panose="02020603050405020304" pitchFamily="18" charset="0"/>
                        <a:cs typeface="Times New Roman" panose="02020603050405020304" pitchFamily="18" charset="0"/>
                      </a:endParaRPr>
                    </a:p>
                  </a:txBody>
                  <a:tcPr/>
                </a:tc>
                <a:tc>
                  <a:txBody>
                    <a:bodyPr/>
                    <a:lstStyle/>
                    <a:p>
                      <a:r>
                        <a:rPr lang="en-US" altLang="zh-TW" dirty="0">
                          <a:latin typeface="Times New Roman" panose="02020603050405020304" pitchFamily="18" charset="0"/>
                          <a:cs typeface="Times New Roman" panose="02020603050405020304" pitchFamily="18" charset="0"/>
                        </a:rPr>
                        <a:t>5.0±0.6</a:t>
                      </a:r>
                      <a:endParaRPr lang="zh-TW" altLang="en-US" dirty="0">
                        <a:latin typeface="Times New Roman" panose="02020603050405020304" pitchFamily="18" charset="0"/>
                        <a:cs typeface="Times New Roman" panose="02020603050405020304" pitchFamily="18" charset="0"/>
                      </a:endParaRPr>
                    </a:p>
                  </a:txBody>
                  <a:tcPr/>
                </a:tc>
                <a:tc>
                  <a:txBody>
                    <a:bodyPr/>
                    <a:lstStyle/>
                    <a:p>
                      <a:r>
                        <a:rPr lang="en-US" altLang="zh-TW" dirty="0">
                          <a:latin typeface="Times New Roman" panose="02020603050405020304" pitchFamily="18" charset="0"/>
                          <a:cs typeface="Times New Roman" panose="02020603050405020304" pitchFamily="18" charset="0"/>
                        </a:rPr>
                        <a:t>12.01±2.04</a:t>
                      </a:r>
                      <a:endParaRPr lang="zh-TW"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6084136"/>
                  </a:ext>
                </a:extLst>
              </a:tr>
            </a:tbl>
          </a:graphicData>
        </a:graphic>
      </p:graphicFrame>
      <p:sp>
        <p:nvSpPr>
          <p:cNvPr id="13" name="文字方塊 12">
            <a:extLst>
              <a:ext uri="{FF2B5EF4-FFF2-40B4-BE49-F238E27FC236}">
                <a16:creationId xmlns:a16="http://schemas.microsoft.com/office/drawing/2014/main" id="{38457BEF-53D9-8EAD-D829-972DD761122D}"/>
              </a:ext>
            </a:extLst>
          </p:cNvPr>
          <p:cNvSpPr txBox="1"/>
          <p:nvPr/>
        </p:nvSpPr>
        <p:spPr>
          <a:xfrm>
            <a:off x="3142474" y="4663174"/>
            <a:ext cx="962025" cy="369332"/>
          </a:xfrm>
          <a:prstGeom prst="rect">
            <a:avLst/>
          </a:prstGeom>
          <a:noFill/>
        </p:spPr>
        <p:txBody>
          <a:bodyPr wrap="square" rtlCol="0">
            <a:spAutoFit/>
          </a:bodyPr>
          <a:lstStyle/>
          <a:p>
            <a:r>
              <a:rPr lang="zh-TW" altLang="en-US" b="1" dirty="0">
                <a:latin typeface="標楷體" panose="03000509000000000000" pitchFamily="65" charset="-120"/>
                <a:ea typeface="標楷體" panose="03000509000000000000" pitchFamily="65" charset="-120"/>
              </a:rPr>
              <a:t>扭曲</a:t>
            </a:r>
          </a:p>
        </p:txBody>
      </p:sp>
      <p:sp>
        <p:nvSpPr>
          <p:cNvPr id="14" name="文字方塊 13">
            <a:extLst>
              <a:ext uri="{FF2B5EF4-FFF2-40B4-BE49-F238E27FC236}">
                <a16:creationId xmlns:a16="http://schemas.microsoft.com/office/drawing/2014/main" id="{FEF747AD-49F9-C7F6-B0E9-5B6B0E1747F0}"/>
              </a:ext>
            </a:extLst>
          </p:cNvPr>
          <p:cNvSpPr txBox="1"/>
          <p:nvPr/>
        </p:nvSpPr>
        <p:spPr>
          <a:xfrm>
            <a:off x="6036025" y="6323788"/>
            <a:ext cx="962025" cy="369332"/>
          </a:xfrm>
          <a:prstGeom prst="rect">
            <a:avLst/>
          </a:prstGeom>
          <a:noFill/>
        </p:spPr>
        <p:txBody>
          <a:bodyPr wrap="square" rtlCol="0">
            <a:spAutoFit/>
          </a:bodyPr>
          <a:lstStyle/>
          <a:p>
            <a:r>
              <a:rPr lang="zh-TW" altLang="en-US" b="1" dirty="0">
                <a:latin typeface="標楷體" panose="03000509000000000000" pitchFamily="65" charset="-120"/>
                <a:ea typeface="標楷體" panose="03000509000000000000" pitchFamily="65" charset="-120"/>
              </a:rPr>
              <a:t>彎折</a:t>
            </a:r>
          </a:p>
        </p:txBody>
      </p:sp>
      <p:sp>
        <p:nvSpPr>
          <p:cNvPr id="15" name="文字方塊 14">
            <a:extLst>
              <a:ext uri="{FF2B5EF4-FFF2-40B4-BE49-F238E27FC236}">
                <a16:creationId xmlns:a16="http://schemas.microsoft.com/office/drawing/2014/main" id="{B40841A9-05A2-E30B-ABFF-0063ECA0A6D8}"/>
              </a:ext>
            </a:extLst>
          </p:cNvPr>
          <p:cNvSpPr txBox="1"/>
          <p:nvPr/>
        </p:nvSpPr>
        <p:spPr>
          <a:xfrm>
            <a:off x="8288779" y="4283424"/>
            <a:ext cx="1066399" cy="369332"/>
          </a:xfrm>
          <a:prstGeom prst="rect">
            <a:avLst/>
          </a:prstGeom>
          <a:noFill/>
        </p:spPr>
        <p:txBody>
          <a:bodyPr wrap="square" rtlCol="0">
            <a:spAutoFit/>
          </a:bodyPr>
          <a:lstStyle/>
          <a:p>
            <a:pPr algn="ctr"/>
            <a:r>
              <a:rPr lang="zh-TW" altLang="en-US" b="1" dirty="0">
                <a:latin typeface="標楷體" panose="03000509000000000000" pitchFamily="65" charset="-120"/>
                <a:ea typeface="標楷體" panose="03000509000000000000" pitchFamily="65" charset="-120"/>
              </a:rPr>
              <a:t>摺疊</a:t>
            </a:r>
          </a:p>
        </p:txBody>
      </p:sp>
    </p:spTree>
    <p:extLst>
      <p:ext uri="{BB962C8B-B14F-4D97-AF65-F5344CB8AC3E}">
        <p14:creationId xmlns:p14="http://schemas.microsoft.com/office/powerpoint/2010/main" val="4125556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3505200" y="762000"/>
            <a:ext cx="6400800" cy="2514600"/>
          </a:xfrm>
          <a:prstGeom prst="rect">
            <a:avLst/>
          </a:prstGeom>
          <a:noFill/>
          <a:ln w="76200" cmpd="tri">
            <a:noFill/>
            <a:miter lim="800000"/>
            <a:headEnd/>
            <a:tailEnd/>
          </a:ln>
          <a:effectLst/>
        </p:spPr>
        <p:txBody>
          <a:bodyPr anchor="b"/>
          <a:lstStyle/>
          <a:p>
            <a:pPr>
              <a:defRPr/>
            </a:pPr>
            <a:endParaRPr lang="zh-TW" altLang="en-US" sz="4400">
              <a:solidFill>
                <a:schemeClr val="tx2"/>
              </a:solidFill>
              <a:effectLst>
                <a:outerShdw blurRad="38100" dist="38100" dir="2700000" algn="tl">
                  <a:srgbClr val="C0C0C0"/>
                </a:outerShdw>
              </a:effectLst>
              <a:latin typeface="Times New Roman" pitchFamily="18" charset="0"/>
              <a:ea typeface="標楷體" pitchFamily="65" charset="-120"/>
            </a:endParaRPr>
          </a:p>
        </p:txBody>
      </p:sp>
      <p:sp>
        <p:nvSpPr>
          <p:cNvPr id="83972" name="Text Box 47"/>
          <p:cNvSpPr txBox="1">
            <a:spLocks noChangeArrowheads="1"/>
          </p:cNvSpPr>
          <p:nvPr/>
        </p:nvSpPr>
        <p:spPr bwMode="auto">
          <a:xfrm>
            <a:off x="9249443" y="5659726"/>
            <a:ext cx="2830317" cy="683264"/>
          </a:xfrm>
          <a:prstGeom prst="rect">
            <a:avLst/>
          </a:prstGeom>
          <a:noFill/>
          <a:ln w="9525">
            <a:noFill/>
            <a:miter lim="800000"/>
            <a:headEnd/>
            <a:tailEnd/>
          </a:ln>
        </p:spPr>
        <p:txBody>
          <a:bodyPr wrap="square">
            <a:spAutoFit/>
          </a:bodyPr>
          <a:lstStyle/>
          <a:p>
            <a:pPr>
              <a:lnSpc>
                <a:spcPct val="80000"/>
              </a:lnSpc>
            </a:pPr>
            <a:r>
              <a:rPr lang="zh-TW" altLang="en-US" sz="1600" b="1" dirty="0">
                <a:solidFill>
                  <a:srgbClr val="800080"/>
                </a:solidFill>
                <a:ea typeface="標楷體" pitchFamily="65" charset="-120"/>
              </a:rPr>
              <a:t>朝陽科技大學 應用化學系</a:t>
            </a:r>
          </a:p>
          <a:p>
            <a:pPr>
              <a:lnSpc>
                <a:spcPct val="80000"/>
              </a:lnSpc>
            </a:pPr>
            <a:r>
              <a:rPr lang="en-US" altLang="zh-TW" sz="1600" b="1" dirty="0">
                <a:solidFill>
                  <a:srgbClr val="008000"/>
                </a:solidFill>
                <a:ea typeface="標楷體" pitchFamily="65" charset="-120"/>
              </a:rPr>
              <a:t>G-1011</a:t>
            </a:r>
            <a:r>
              <a:rPr lang="zh-TW" altLang="en-US" sz="1600" b="1" dirty="0">
                <a:solidFill>
                  <a:srgbClr val="008000"/>
                </a:solidFill>
                <a:ea typeface="標楷體" pitchFamily="65" charset="-120"/>
              </a:rPr>
              <a:t>綠色複材研究室  製作</a:t>
            </a:r>
          </a:p>
          <a:p>
            <a:pPr>
              <a:lnSpc>
                <a:spcPct val="80000"/>
              </a:lnSpc>
            </a:pPr>
            <a:r>
              <a:rPr lang="zh-TW" altLang="en-US" sz="1600" b="1" dirty="0">
                <a:solidFill>
                  <a:srgbClr val="660033"/>
                </a:solidFill>
                <a:ea typeface="標楷體" pitchFamily="65" charset="-120"/>
              </a:rPr>
              <a:t>指導老師</a:t>
            </a:r>
            <a:r>
              <a:rPr lang="zh-TW" altLang="en-US" sz="1600" b="1" dirty="0">
                <a:solidFill>
                  <a:srgbClr val="660033"/>
                </a:solidFill>
                <a:ea typeface="標楷體" pitchFamily="65" charset="-120"/>
                <a:cs typeface="Arial" charset="0"/>
              </a:rPr>
              <a:t>:  </a:t>
            </a:r>
            <a:r>
              <a:rPr lang="zh-TW" altLang="en-US" sz="1600" b="1" dirty="0">
                <a:solidFill>
                  <a:srgbClr val="660033"/>
                </a:solidFill>
                <a:ea typeface="標楷體" pitchFamily="65" charset="-120"/>
              </a:rPr>
              <a:t>石燕鳳   教授</a:t>
            </a: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23553" t="25417" r="12413" b="36944"/>
          <a:stretch/>
        </p:blipFill>
        <p:spPr>
          <a:xfrm>
            <a:off x="231104" y="3429608"/>
            <a:ext cx="5836257" cy="2571750"/>
          </a:xfrm>
          <a:prstGeom prst="rect">
            <a:avLst/>
          </a:prstGeom>
        </p:spPr>
      </p:pic>
      <p:sp>
        <p:nvSpPr>
          <p:cNvPr id="2" name="投影片編號版面配置區 1"/>
          <p:cNvSpPr>
            <a:spLocks noGrp="1"/>
          </p:cNvSpPr>
          <p:nvPr>
            <p:ph type="sldNum" sz="quarter" idx="12"/>
          </p:nvPr>
        </p:nvSpPr>
        <p:spPr/>
        <p:txBody>
          <a:bodyPr/>
          <a:lstStyle/>
          <a:p>
            <a:fld id="{E66E56CE-4814-4E2E-8948-A855BBA3D955}" type="slidenum">
              <a:rPr lang="zh-TW" altLang="en-US" smtClean="0"/>
              <a:t>36</a:t>
            </a:fld>
            <a:endParaRPr lang="zh-TW" altLang="en-US" dirty="0"/>
          </a:p>
        </p:txBody>
      </p:sp>
      <p:pic>
        <p:nvPicPr>
          <p:cNvPr id="3" name="圖片 2"/>
          <p:cNvPicPr>
            <a:picLocks noChangeAspect="1"/>
          </p:cNvPicPr>
          <p:nvPr/>
        </p:nvPicPr>
        <p:blipFill rotWithShape="1">
          <a:blip r:embed="rId4" cstate="print">
            <a:extLst>
              <a:ext uri="{28A0092B-C50C-407E-A947-70E740481C1C}">
                <a14:useLocalDpi xmlns:a14="http://schemas.microsoft.com/office/drawing/2010/main" val="0"/>
              </a:ext>
            </a:extLst>
          </a:blip>
          <a:srcRect l="13091" t="37683" r="8093" b="8314"/>
          <a:stretch/>
        </p:blipFill>
        <p:spPr>
          <a:xfrm>
            <a:off x="421540" y="352042"/>
            <a:ext cx="7585126" cy="2924558"/>
          </a:xfrm>
          <a:prstGeom prst="rect">
            <a:avLst/>
          </a:prstGeom>
        </p:spPr>
      </p:pic>
      <p:pic>
        <p:nvPicPr>
          <p:cNvPr id="6" name="圖片 5"/>
          <p:cNvPicPr>
            <a:picLocks noChangeAspect="1"/>
          </p:cNvPicPr>
          <p:nvPr/>
        </p:nvPicPr>
        <p:blipFill rotWithShape="1">
          <a:blip r:embed="rId5" cstate="print">
            <a:extLst>
              <a:ext uri="{28A0092B-C50C-407E-A947-70E740481C1C}">
                <a14:useLocalDpi xmlns:a14="http://schemas.microsoft.com/office/drawing/2010/main" val="0"/>
              </a:ext>
            </a:extLst>
          </a:blip>
          <a:srcRect l="3611" t="23056" b="7917"/>
          <a:stretch/>
        </p:blipFill>
        <p:spPr>
          <a:xfrm>
            <a:off x="5876925" y="2394289"/>
            <a:ext cx="6202835" cy="2961392"/>
          </a:xfrm>
          <a:prstGeom prst="rect">
            <a:avLst/>
          </a:prstGeom>
        </p:spPr>
      </p:pic>
    </p:spTree>
    <p:extLst>
      <p:ext uri="{BB962C8B-B14F-4D97-AF65-F5344CB8AC3E}">
        <p14:creationId xmlns:p14="http://schemas.microsoft.com/office/powerpoint/2010/main" val="193499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文字方塊 5"/>
          <p:cNvSpPr txBox="1">
            <a:spLocks noChangeArrowheads="1"/>
          </p:cNvSpPr>
          <p:nvPr/>
        </p:nvSpPr>
        <p:spPr bwMode="auto">
          <a:xfrm>
            <a:off x="2606244" y="2812339"/>
            <a:ext cx="7272808" cy="707886"/>
          </a:xfrm>
          <a:prstGeom prst="rect">
            <a:avLst/>
          </a:prstGeom>
          <a:noFill/>
          <a:ln w="9525">
            <a:noFill/>
            <a:miter lim="800000"/>
            <a:headEnd/>
            <a:tailEnd/>
          </a:ln>
        </p:spPr>
        <p:txBody>
          <a:bodyPr wrap="square">
            <a:spAutoFit/>
          </a:bodyPr>
          <a:lstStyle/>
          <a:p>
            <a:r>
              <a:rPr lang="en-US" altLang="zh-TW" sz="4000" b="1" dirty="0">
                <a:solidFill>
                  <a:schemeClr val="accent6">
                    <a:lumMod val="75000"/>
                  </a:schemeClr>
                </a:solidFill>
                <a:latin typeface="Times New Roman" panose="02020603050405020304" pitchFamily="18" charset="0"/>
                <a:cs typeface="Times New Roman" panose="02020603050405020304" pitchFamily="18" charset="0"/>
              </a:rPr>
              <a:t>Thank you all for your attention!</a:t>
            </a:r>
            <a:endParaRPr lang="zh-TW" alt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1E95211B-F15A-4979-8C10-90321CE00CC2}" type="slidenum">
              <a:rPr lang="zh-TW" altLang="en-US" smtClean="0"/>
              <a:t>37</a:t>
            </a:fld>
            <a:endParaRPr lang="zh-TW" altLang="en-US"/>
          </a:p>
        </p:txBody>
      </p:sp>
      <p:pic>
        <p:nvPicPr>
          <p:cNvPr id="4" name="圖片 3"/>
          <p:cNvPicPr>
            <a:picLocks noChangeAspect="1"/>
          </p:cNvPicPr>
          <p:nvPr/>
        </p:nvPicPr>
        <p:blipFill rotWithShape="1">
          <a:blip r:embed="rId3"/>
          <a:srcRect l="30753" t="46378" r="34743" b="38953"/>
          <a:stretch/>
        </p:blipFill>
        <p:spPr>
          <a:xfrm>
            <a:off x="4204117" y="3805540"/>
            <a:ext cx="4399035" cy="1051943"/>
          </a:xfrm>
          <a:prstGeom prst="rect">
            <a:avLst/>
          </a:prstGeom>
        </p:spPr>
      </p:pic>
      <p:cxnSp>
        <p:nvCxnSpPr>
          <p:cNvPr id="7" name="直線接點 6">
            <a:extLst>
              <a:ext uri="{FF2B5EF4-FFF2-40B4-BE49-F238E27FC236}">
                <a16:creationId xmlns:a16="http://schemas.microsoft.com/office/drawing/2014/main" id="{A30DCE46-C6B6-1893-1274-DE4A98A437A6}"/>
              </a:ext>
            </a:extLst>
          </p:cNvPr>
          <p:cNvCxnSpPr>
            <a:cxnSpLocks/>
          </p:cNvCxnSpPr>
          <p:nvPr/>
        </p:nvCxnSpPr>
        <p:spPr>
          <a:xfrm>
            <a:off x="2756079" y="3609264"/>
            <a:ext cx="7122973" cy="0"/>
          </a:xfrm>
          <a:prstGeom prst="line">
            <a:avLst/>
          </a:prstGeom>
          <a:ln w="19050">
            <a:solidFill>
              <a:schemeClr val="accent6">
                <a:lumMod val="60000"/>
                <a:lumOff val="40000"/>
              </a:schemeClr>
            </a:solidFill>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3751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59132" y="576453"/>
            <a:ext cx="5248498" cy="787782"/>
          </a:xfrm>
        </p:spPr>
        <p:txBody>
          <a:bodyPr/>
          <a:lstStyle/>
          <a:p>
            <a:r>
              <a:rPr lang="zh-TW" altLang="en-US" b="1" dirty="0">
                <a:solidFill>
                  <a:srgbClr val="009900"/>
                </a:solidFill>
              </a:rPr>
              <a:t>釀酒工業廢棄矽藻土</a:t>
            </a:r>
          </a:p>
        </p:txBody>
      </p:sp>
      <p:sp>
        <p:nvSpPr>
          <p:cNvPr id="3" name="內容版面配置區 2"/>
          <p:cNvSpPr>
            <a:spLocks noGrp="1"/>
          </p:cNvSpPr>
          <p:nvPr>
            <p:ph idx="1"/>
          </p:nvPr>
        </p:nvSpPr>
        <p:spPr>
          <a:xfrm>
            <a:off x="2163089" y="1364235"/>
            <a:ext cx="9275224" cy="5259579"/>
          </a:xfrm>
        </p:spPr>
        <p:txBody>
          <a:bodyPr>
            <a:normAutofit/>
          </a:bodyPr>
          <a:lstStyle/>
          <a:p>
            <a:pPr>
              <a:buFont typeface="Wingdings" pitchFamily="2" charset="2"/>
              <a:buChar char="u"/>
            </a:pPr>
            <a:r>
              <a:rPr lang="zh-TW" altLang="zh-TW" sz="2400" dirty="0">
                <a:solidFill>
                  <a:srgbClr val="0000FF"/>
                </a:solidFill>
              </a:rPr>
              <a:t>台灣每年生產啤酒量約三十萬公噸，其所產生之廢棄物主要為廢</a:t>
            </a:r>
            <a:r>
              <a:rPr lang="zh-TW" altLang="zh-TW" sz="2400" dirty="0">
                <a:solidFill>
                  <a:srgbClr val="FF0000"/>
                </a:solidFill>
              </a:rPr>
              <a:t>矽藻土</a:t>
            </a:r>
            <a:r>
              <a:rPr lang="zh-TW" altLang="zh-TW" sz="2400" dirty="0">
                <a:solidFill>
                  <a:srgbClr val="0000FF"/>
                </a:solidFill>
              </a:rPr>
              <a:t>、酵母及麥粕三種</a:t>
            </a:r>
            <a:endParaRPr lang="en-US" altLang="zh-TW" sz="2400" dirty="0">
              <a:solidFill>
                <a:srgbClr val="0000FF"/>
              </a:solidFill>
            </a:endParaRPr>
          </a:p>
          <a:p>
            <a:pPr>
              <a:buFont typeface="Wingdings" pitchFamily="2" charset="2"/>
              <a:buChar char="u"/>
            </a:pPr>
            <a:r>
              <a:rPr lang="zh-TW" altLang="zh-TW" sz="2400" dirty="0">
                <a:solidFill>
                  <a:srgbClr val="0000FF"/>
                </a:solidFill>
              </a:rPr>
              <a:t>其中臺灣所屬三個啤酒廠每年皆</a:t>
            </a:r>
            <a:r>
              <a:rPr lang="zh-TW" altLang="zh-TW" sz="2400" b="1" u="sng" dirty="0">
                <a:solidFill>
                  <a:srgbClr val="FF0000"/>
                </a:solidFill>
              </a:rPr>
              <a:t>各產出</a:t>
            </a:r>
            <a:r>
              <a:rPr lang="en-US" altLang="zh-TW" sz="2400" b="1" u="sng" dirty="0">
                <a:solidFill>
                  <a:srgbClr val="FF0000"/>
                </a:solidFill>
              </a:rPr>
              <a:t>1500</a:t>
            </a:r>
            <a:r>
              <a:rPr lang="zh-TW" altLang="zh-TW" sz="2400" b="1" u="sng" dirty="0">
                <a:solidFill>
                  <a:srgbClr val="FF0000"/>
                </a:solidFill>
              </a:rPr>
              <a:t>公噸以上</a:t>
            </a:r>
            <a:r>
              <a:rPr lang="zh-TW" altLang="zh-TW" sz="2400" dirty="0">
                <a:solidFill>
                  <a:srgbClr val="0000FF"/>
                </a:solidFill>
              </a:rPr>
              <a:t>的廢矽藻土，公告應回收或再利用之申報量有</a:t>
            </a:r>
            <a:r>
              <a:rPr lang="en-US" altLang="zh-TW" sz="2400" b="1" u="sng" dirty="0">
                <a:solidFill>
                  <a:srgbClr val="FF0000"/>
                </a:solidFill>
              </a:rPr>
              <a:t>6,327</a:t>
            </a:r>
            <a:r>
              <a:rPr lang="zh-TW" altLang="zh-TW" sz="2400" b="1" u="sng" dirty="0">
                <a:solidFill>
                  <a:srgbClr val="FF0000"/>
                </a:solidFill>
              </a:rPr>
              <a:t>公噸</a:t>
            </a:r>
            <a:endParaRPr lang="en-US" altLang="zh-TW" sz="2400" b="1" u="sng" dirty="0">
              <a:solidFill>
                <a:srgbClr val="FF0000"/>
              </a:solidFill>
            </a:endParaRPr>
          </a:p>
          <a:p>
            <a:pPr>
              <a:buFont typeface="Wingdings" pitchFamily="2" charset="2"/>
              <a:buChar char="u"/>
            </a:pPr>
            <a:r>
              <a:rPr lang="zh-TW" altLang="zh-TW" sz="2400" dirty="0">
                <a:solidFill>
                  <a:srgbClr val="0000FF"/>
                </a:solidFill>
              </a:rPr>
              <a:t>目前啤酒廠所產生的廢棄矽藻土都是當</a:t>
            </a:r>
            <a:r>
              <a:rPr lang="zh-TW" altLang="zh-TW" sz="2400" dirty="0">
                <a:solidFill>
                  <a:srgbClr val="FF0000"/>
                </a:solidFill>
              </a:rPr>
              <a:t>廢棄物</a:t>
            </a:r>
            <a:r>
              <a:rPr lang="zh-TW" altLang="zh-TW" sz="2400" dirty="0">
                <a:solidFill>
                  <a:srgbClr val="0000FF"/>
                </a:solidFill>
              </a:rPr>
              <a:t>，請</a:t>
            </a:r>
            <a:r>
              <a:rPr lang="zh-TW" altLang="zh-TW" sz="2400" dirty="0">
                <a:solidFill>
                  <a:srgbClr val="FF0000"/>
                </a:solidFill>
              </a:rPr>
              <a:t>外包廠商處理</a:t>
            </a:r>
            <a:r>
              <a:rPr lang="zh-TW" altLang="zh-TW" sz="2400" dirty="0">
                <a:solidFill>
                  <a:srgbClr val="0000FF"/>
                </a:solidFill>
              </a:rPr>
              <a:t>，使得珍貴的資源無法有效再利用</a:t>
            </a:r>
            <a:endParaRPr lang="en-US" altLang="zh-TW" sz="2400" dirty="0">
              <a:solidFill>
                <a:srgbClr val="0000FF"/>
              </a:solidFill>
            </a:endParaRPr>
          </a:p>
          <a:p>
            <a:pPr>
              <a:buFont typeface="Wingdings" pitchFamily="2" charset="2"/>
              <a:buChar char="u"/>
            </a:pPr>
            <a:r>
              <a:rPr lang="zh-TW" altLang="en-US" sz="2400" dirty="0">
                <a:solidFill>
                  <a:srgbClr val="0000FF"/>
                </a:solidFill>
              </a:rPr>
              <a:t>符合</a:t>
            </a:r>
            <a:r>
              <a:rPr lang="zh-TW" altLang="zh-TW" sz="2400" dirty="0">
                <a:solidFill>
                  <a:srgbClr val="0000FF"/>
                </a:solidFill>
              </a:rPr>
              <a:t>循環經濟作法</a:t>
            </a:r>
            <a:r>
              <a:rPr lang="en-US" altLang="zh-TW" sz="2400" dirty="0">
                <a:solidFill>
                  <a:srgbClr val="0000FF"/>
                </a:solidFill>
              </a:rPr>
              <a:t>-</a:t>
            </a:r>
            <a:r>
              <a:rPr lang="zh-TW" altLang="zh-TW" sz="2400" dirty="0">
                <a:solidFill>
                  <a:srgbClr val="0000FF"/>
                </a:solidFill>
              </a:rPr>
              <a:t>廢棄物可資源化之條件</a:t>
            </a:r>
            <a:r>
              <a:rPr lang="en-US" altLang="zh-TW" sz="2400" dirty="0">
                <a:solidFill>
                  <a:srgbClr val="0000FF"/>
                </a:solidFill>
              </a:rPr>
              <a:t>:</a:t>
            </a:r>
            <a:endParaRPr lang="zh-TW" altLang="zh-TW" sz="2400" dirty="0">
              <a:solidFill>
                <a:srgbClr val="0000FF"/>
              </a:solidFill>
            </a:endParaRPr>
          </a:p>
          <a:p>
            <a:pPr marL="0" indent="0">
              <a:buNone/>
            </a:pPr>
            <a:r>
              <a:rPr lang="zh-TW" altLang="en-US" sz="2400" dirty="0">
                <a:solidFill>
                  <a:srgbClr val="0000FF"/>
                </a:solidFill>
              </a:rPr>
              <a:t>      </a:t>
            </a:r>
            <a:r>
              <a:rPr lang="en-US" altLang="zh-TW" sz="2400" dirty="0">
                <a:solidFill>
                  <a:srgbClr val="0000FF"/>
                </a:solidFill>
              </a:rPr>
              <a:t>1.</a:t>
            </a:r>
            <a:r>
              <a:rPr lang="zh-TW" altLang="zh-TW" sz="2400" dirty="0">
                <a:solidFill>
                  <a:srgbClr val="0000FF"/>
                </a:solidFill>
              </a:rPr>
              <a:t>廢棄物要有</a:t>
            </a:r>
            <a:r>
              <a:rPr lang="zh-TW" altLang="zh-TW" sz="2400" b="1" u="sng" dirty="0">
                <a:solidFill>
                  <a:srgbClr val="0000FF"/>
                </a:solidFill>
              </a:rPr>
              <a:t>一定量以上集中存在</a:t>
            </a:r>
            <a:endParaRPr lang="zh-TW" altLang="zh-TW" sz="2400" dirty="0">
              <a:solidFill>
                <a:srgbClr val="0000FF"/>
              </a:solidFill>
            </a:endParaRPr>
          </a:p>
          <a:p>
            <a:pPr marL="0" indent="0">
              <a:buNone/>
            </a:pPr>
            <a:r>
              <a:rPr lang="zh-TW" altLang="en-US" sz="2400" dirty="0">
                <a:solidFill>
                  <a:srgbClr val="0000FF"/>
                </a:solidFill>
              </a:rPr>
              <a:t>      </a:t>
            </a:r>
            <a:r>
              <a:rPr lang="en-US" altLang="zh-TW" sz="2400" dirty="0">
                <a:solidFill>
                  <a:srgbClr val="0000FF"/>
                </a:solidFill>
              </a:rPr>
              <a:t>2.</a:t>
            </a:r>
            <a:r>
              <a:rPr lang="zh-TW" altLang="zh-TW" sz="2400" dirty="0">
                <a:solidFill>
                  <a:srgbClr val="0000FF"/>
                </a:solidFill>
              </a:rPr>
              <a:t>廢棄物所具可資源化屬性的</a:t>
            </a:r>
            <a:r>
              <a:rPr lang="zh-TW" altLang="zh-TW" sz="2400" b="1" u="sng" dirty="0">
                <a:solidFill>
                  <a:srgbClr val="0000FF"/>
                </a:solidFill>
              </a:rPr>
              <a:t>價值高於所投入之成本</a:t>
            </a:r>
            <a:endParaRPr lang="zh-TW" altLang="zh-TW" sz="2400" dirty="0">
              <a:solidFill>
                <a:srgbClr val="0000FF"/>
              </a:solidFill>
            </a:endParaRPr>
          </a:p>
          <a:p>
            <a:pPr marL="0" indent="0">
              <a:buNone/>
            </a:pPr>
            <a:r>
              <a:rPr lang="zh-TW" altLang="en-US" sz="2400" dirty="0">
                <a:solidFill>
                  <a:srgbClr val="0000FF"/>
                </a:solidFill>
              </a:rPr>
              <a:t>      </a:t>
            </a:r>
            <a:r>
              <a:rPr lang="en-US" altLang="zh-TW" sz="2400" dirty="0">
                <a:solidFill>
                  <a:srgbClr val="0000FF"/>
                </a:solidFill>
              </a:rPr>
              <a:t>3.</a:t>
            </a:r>
            <a:r>
              <a:rPr lang="zh-TW" altLang="zh-TW" sz="2400" dirty="0">
                <a:solidFill>
                  <a:srgbClr val="0000FF"/>
                </a:solidFill>
              </a:rPr>
              <a:t>取出或轉化可資源化屬性之</a:t>
            </a:r>
            <a:r>
              <a:rPr lang="zh-TW" altLang="zh-TW" sz="2400" b="1" u="sng" dirty="0">
                <a:solidFill>
                  <a:srgbClr val="0000FF"/>
                </a:solidFill>
              </a:rPr>
              <a:t>技術已成熟</a:t>
            </a:r>
            <a:endParaRPr lang="zh-TW" altLang="zh-TW" sz="2400" dirty="0">
              <a:solidFill>
                <a:srgbClr val="0000FF"/>
              </a:solidFill>
            </a:endParaRPr>
          </a:p>
          <a:p>
            <a:pPr marL="0" indent="0">
              <a:buNone/>
            </a:pPr>
            <a:r>
              <a:rPr lang="zh-TW" altLang="en-US" sz="2400" dirty="0">
                <a:solidFill>
                  <a:srgbClr val="0000FF"/>
                </a:solidFill>
              </a:rPr>
              <a:t>      </a:t>
            </a:r>
            <a:r>
              <a:rPr lang="en-US" altLang="zh-TW" sz="2400" dirty="0">
                <a:solidFill>
                  <a:srgbClr val="0000FF"/>
                </a:solidFill>
              </a:rPr>
              <a:t>4.</a:t>
            </a:r>
            <a:r>
              <a:rPr lang="zh-TW" altLang="zh-TW" sz="2400" dirty="0">
                <a:solidFill>
                  <a:srgbClr val="0000FF"/>
                </a:solidFill>
              </a:rPr>
              <a:t>再生品的</a:t>
            </a:r>
            <a:r>
              <a:rPr lang="zh-TW" altLang="zh-TW" sz="2400" b="1" u="sng" dirty="0">
                <a:solidFill>
                  <a:srgbClr val="0000FF"/>
                </a:solidFill>
              </a:rPr>
              <a:t>需求市場已存在</a:t>
            </a:r>
            <a:r>
              <a:rPr lang="zh-TW" altLang="zh-TW" sz="2400" dirty="0">
                <a:solidFill>
                  <a:srgbClr val="0000FF"/>
                </a:solidFill>
              </a:rPr>
              <a:t>，產品品質與數量可符合市場規格</a:t>
            </a:r>
            <a:endParaRPr lang="zh-TW" altLang="en-US" sz="2400" dirty="0"/>
          </a:p>
        </p:txBody>
      </p:sp>
      <p:sp>
        <p:nvSpPr>
          <p:cNvPr id="4" name="投影片編號版面配置區 3"/>
          <p:cNvSpPr>
            <a:spLocks noGrp="1"/>
          </p:cNvSpPr>
          <p:nvPr>
            <p:ph type="sldNum" sz="quarter" idx="12"/>
          </p:nvPr>
        </p:nvSpPr>
        <p:spPr/>
        <p:txBody>
          <a:bodyPr/>
          <a:lstStyle/>
          <a:p>
            <a:pPr>
              <a:defRPr/>
            </a:pPr>
            <a:fld id="{1D6A59C3-E607-4D9C-854B-0471D479A823}" type="slidenum">
              <a:rPr lang="zh-TW" altLang="en-US" smtClean="0"/>
              <a:pPr>
                <a:defRPr/>
              </a:pPr>
              <a:t>4</a:t>
            </a:fld>
            <a:endParaRPr lang="zh-TW" altLang="en-US" dirty="0"/>
          </a:p>
        </p:txBody>
      </p:sp>
    </p:spTree>
    <p:extLst>
      <p:ext uri="{BB962C8B-B14F-4D97-AF65-F5344CB8AC3E}">
        <p14:creationId xmlns:p14="http://schemas.microsoft.com/office/powerpoint/2010/main" val="151750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4097" t="21111" r="30000" b="7777"/>
          <a:stretch/>
        </p:blipFill>
        <p:spPr>
          <a:xfrm>
            <a:off x="1740130" y="870989"/>
            <a:ext cx="7383639" cy="5283200"/>
          </a:xfrm>
          <a:prstGeom prst="rect">
            <a:avLst/>
          </a:prstGeom>
          <a:ln w="38100">
            <a:noFill/>
          </a:ln>
        </p:spPr>
      </p:pic>
      <p:sp>
        <p:nvSpPr>
          <p:cNvPr id="3" name="橢圓 2"/>
          <p:cNvSpPr/>
          <p:nvPr/>
        </p:nvSpPr>
        <p:spPr>
          <a:xfrm>
            <a:off x="7007167" y="5249826"/>
            <a:ext cx="1938867" cy="1117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4" name="投影片編號版面配置區 3"/>
          <p:cNvSpPr>
            <a:spLocks noGrp="1"/>
          </p:cNvSpPr>
          <p:nvPr>
            <p:ph type="sldNum" sz="quarter" idx="12"/>
          </p:nvPr>
        </p:nvSpPr>
        <p:spPr/>
        <p:txBody>
          <a:bodyPr/>
          <a:lstStyle/>
          <a:p>
            <a:fld id="{E66E56CE-4814-4E2E-8948-A855BBA3D955}" type="slidenum">
              <a:rPr lang="zh-TW" altLang="en-US" smtClean="0"/>
              <a:t>5</a:t>
            </a:fld>
            <a:endParaRPr lang="zh-TW" altLang="en-US"/>
          </a:p>
        </p:txBody>
      </p:sp>
      <p:pic>
        <p:nvPicPr>
          <p:cNvPr id="5" name="圖片 4"/>
          <p:cNvPicPr>
            <a:picLocks noChangeAspect="1"/>
          </p:cNvPicPr>
          <p:nvPr/>
        </p:nvPicPr>
        <p:blipFill rotWithShape="1">
          <a:blip r:embed="rId3"/>
          <a:srcRect l="33811" t="20371" r="15078" b="16773"/>
          <a:stretch/>
        </p:blipFill>
        <p:spPr>
          <a:xfrm>
            <a:off x="9123769" y="4666055"/>
            <a:ext cx="2217402" cy="2045243"/>
          </a:xfrm>
          <a:prstGeom prst="ellipse">
            <a:avLst/>
          </a:prstGeom>
          <a:ln>
            <a:noFill/>
          </a:ln>
          <a:effectLst>
            <a:softEdge rad="112500"/>
          </a:effectLst>
        </p:spPr>
      </p:pic>
      <p:pic>
        <p:nvPicPr>
          <p:cNvPr id="6" name="Picture 2" descr="两杯啤酒"/>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1386" y="4390163"/>
            <a:ext cx="2127695" cy="14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737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425075" y="2264590"/>
            <a:ext cx="3775393" cy="707886"/>
          </a:xfrm>
          <a:prstGeom prst="rect">
            <a:avLst/>
          </a:prstGeom>
        </p:spPr>
        <p:txBody>
          <a:bodyPr wrap="none">
            <a:spAutoFit/>
          </a:bodyPr>
          <a:lstStyle/>
          <a:p>
            <a:r>
              <a:rPr lang="zh-TW" altLang="en-US" sz="4000" b="1" dirty="0">
                <a:solidFill>
                  <a:srgbClr val="00B050"/>
                </a:solidFill>
              </a:rPr>
              <a:t>矽藻土複合材料</a:t>
            </a:r>
            <a:endParaRPr lang="en-US" altLang="zh-TW" sz="4000" b="1" dirty="0">
              <a:solidFill>
                <a:srgbClr val="00B050"/>
              </a:solidFill>
            </a:endParaRPr>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l="6787" t="36546" r="73058" b="36530"/>
          <a:stretch/>
        </p:blipFill>
        <p:spPr>
          <a:xfrm rot="1120839">
            <a:off x="7448512" y="3974786"/>
            <a:ext cx="2052936" cy="1828327"/>
          </a:xfrm>
          <a:prstGeom prst="rect">
            <a:avLst/>
          </a:prstGeom>
        </p:spPr>
      </p:pic>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l="3010" t="9297" r="71366" b="62056"/>
          <a:stretch/>
        </p:blipFill>
        <p:spPr>
          <a:xfrm rot="20393928">
            <a:off x="3419301" y="3792593"/>
            <a:ext cx="2183477" cy="1627445"/>
          </a:xfrm>
          <a:prstGeom prst="rect">
            <a:avLst/>
          </a:prstGeom>
        </p:spPr>
      </p:pic>
    </p:spTree>
    <p:extLst>
      <p:ext uri="{BB962C8B-B14F-4D97-AF65-F5344CB8AC3E}">
        <p14:creationId xmlns:p14="http://schemas.microsoft.com/office/powerpoint/2010/main" val="93119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srcRect l="34763" t="25227" r="10420" b="15679"/>
          <a:stretch/>
        </p:blipFill>
        <p:spPr>
          <a:xfrm>
            <a:off x="5495730" y="1930088"/>
            <a:ext cx="6218700" cy="3910876"/>
          </a:xfrm>
          <a:prstGeom prst="rect">
            <a:avLst/>
          </a:prstGeom>
        </p:spPr>
      </p:pic>
      <p:sp>
        <p:nvSpPr>
          <p:cNvPr id="2" name="投影片編號版面配置區 1"/>
          <p:cNvSpPr>
            <a:spLocks noGrp="1"/>
          </p:cNvSpPr>
          <p:nvPr>
            <p:ph type="sldNum" sz="quarter" idx="12"/>
          </p:nvPr>
        </p:nvSpPr>
        <p:spPr/>
        <p:txBody>
          <a:bodyPr/>
          <a:lstStyle/>
          <a:p>
            <a:fld id="{E66E56CE-4814-4E2E-8948-A855BBA3D955}" type="slidenum">
              <a:rPr lang="zh-TW" altLang="en-US" smtClean="0"/>
              <a:t>7</a:t>
            </a:fld>
            <a:endParaRPr lang="zh-TW" altLang="en-US"/>
          </a:p>
        </p:txBody>
      </p:sp>
      <p:pic>
        <p:nvPicPr>
          <p:cNvPr id="4" name="圖片 3"/>
          <p:cNvPicPr>
            <a:picLocks noChangeAspect="1"/>
          </p:cNvPicPr>
          <p:nvPr/>
        </p:nvPicPr>
        <p:blipFill>
          <a:blip r:embed="rId3"/>
          <a:stretch>
            <a:fillRect/>
          </a:stretch>
        </p:blipFill>
        <p:spPr>
          <a:xfrm>
            <a:off x="461609" y="1645421"/>
            <a:ext cx="6633787" cy="1512907"/>
          </a:xfrm>
          <a:prstGeom prst="rect">
            <a:avLst/>
          </a:prstGeom>
        </p:spPr>
      </p:pic>
      <p:pic>
        <p:nvPicPr>
          <p:cNvPr id="8194" name="Picture 2" descr="https://www.mjsinglong.com.tw/storage/upload/2017/10/ac5a0920-af1c-11e7-bfba-455568c8c8ad.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39" r="11193"/>
          <a:stretch/>
        </p:blipFill>
        <p:spPr bwMode="auto">
          <a:xfrm>
            <a:off x="5605819" y="5233726"/>
            <a:ext cx="544888" cy="9951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down-tw.img.susercontent.com/file/tw-11134207-7r98t-lqeg9eg1xpso5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04" t="19217" r="10222" b="10092"/>
          <a:stretch/>
        </p:blipFill>
        <p:spPr bwMode="auto">
          <a:xfrm>
            <a:off x="5711438" y="3573759"/>
            <a:ext cx="878537" cy="75303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180407" y="683387"/>
            <a:ext cx="2626822" cy="523220"/>
          </a:xfrm>
          <a:prstGeom prst="rect">
            <a:avLst/>
          </a:prstGeom>
        </p:spPr>
        <p:txBody>
          <a:bodyPr wrap="square">
            <a:spAutoFit/>
          </a:bodyPr>
          <a:lstStyle/>
          <a:p>
            <a:pPr algn="ctr"/>
            <a:r>
              <a:rPr lang="zh-TW" altLang="en-US" sz="2800" b="1" dirty="0">
                <a:solidFill>
                  <a:srgbClr val="008000"/>
                </a:solidFill>
              </a:rPr>
              <a:t>塑木地板</a:t>
            </a:r>
            <a:r>
              <a:rPr lang="en-US" altLang="zh-TW" sz="2800" b="1" dirty="0">
                <a:solidFill>
                  <a:srgbClr val="00B050"/>
                </a:solidFill>
                <a:latin typeface="Times New Roman" panose="02020603050405020304" pitchFamily="18" charset="0"/>
                <a:cs typeface="Times New Roman" panose="02020603050405020304" pitchFamily="18" charset="0"/>
              </a:rPr>
              <a:t> </a:t>
            </a:r>
            <a:endParaRPr lang="zh-TW" altLang="en-US" sz="2800" b="1" dirty="0">
              <a:solidFill>
                <a:srgbClr val="00B050"/>
              </a:solidFill>
              <a:latin typeface="Times New Roman" panose="02020603050405020304" pitchFamily="18" charset="0"/>
              <a:cs typeface="Times New Roman" panose="02020603050405020304" pitchFamily="18" charset="0"/>
            </a:endParaRPr>
          </a:p>
        </p:txBody>
      </p:sp>
      <p:pic>
        <p:nvPicPr>
          <p:cNvPr id="7170" name="Picture 2" descr="https://down-tw.img.susercontent.com/file/fb4c116533fcb7647b7fa61a91688d6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462" t="10367" r="9814" b="11542"/>
          <a:stretch/>
        </p:blipFill>
        <p:spPr bwMode="auto">
          <a:xfrm>
            <a:off x="6891026" y="3238070"/>
            <a:ext cx="789933" cy="82554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238596" y="1740413"/>
            <a:ext cx="665019" cy="330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978825" y="1743523"/>
            <a:ext cx="665019" cy="330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947585" y="2508634"/>
            <a:ext cx="475126" cy="5424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384354" y="1762221"/>
            <a:ext cx="469190" cy="330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7862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E66E56CE-4814-4E2E-8948-A855BBA3D955}" type="slidenum">
              <a:rPr lang="zh-TW" altLang="en-US" smtClean="0"/>
              <a:t>8</a:t>
            </a:fld>
            <a:endParaRPr lang="zh-TW" altLang="en-US"/>
          </a:p>
        </p:txBody>
      </p:sp>
      <p:pic>
        <p:nvPicPr>
          <p:cNvPr id="3" name="圖片 2"/>
          <p:cNvPicPr>
            <a:picLocks noChangeAspect="1"/>
          </p:cNvPicPr>
          <p:nvPr/>
        </p:nvPicPr>
        <p:blipFill rotWithShape="1">
          <a:blip r:embed="rId2"/>
          <a:srcRect l="21822" t="27034" r="22939" b="14749"/>
          <a:stretch/>
        </p:blipFill>
        <p:spPr>
          <a:xfrm>
            <a:off x="2453950" y="1763485"/>
            <a:ext cx="7035283" cy="4170783"/>
          </a:xfrm>
          <a:prstGeom prst="rect">
            <a:avLst/>
          </a:prstGeom>
        </p:spPr>
      </p:pic>
      <p:sp>
        <p:nvSpPr>
          <p:cNvPr id="4" name="內容版面配置區 2"/>
          <p:cNvSpPr txBox="1">
            <a:spLocks/>
          </p:cNvSpPr>
          <p:nvPr/>
        </p:nvSpPr>
        <p:spPr>
          <a:xfrm>
            <a:off x="1760479" y="735160"/>
            <a:ext cx="1755806" cy="4703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b="1" dirty="0"/>
              <a:t>硬度分析</a:t>
            </a:r>
          </a:p>
        </p:txBody>
      </p:sp>
    </p:spTree>
    <p:extLst>
      <p:ext uri="{BB962C8B-B14F-4D97-AF65-F5344CB8AC3E}">
        <p14:creationId xmlns:p14="http://schemas.microsoft.com/office/powerpoint/2010/main" val="1544501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E66E56CE-4814-4E2E-8948-A855BBA3D955}" type="slidenum">
              <a:rPr lang="zh-TW" altLang="en-US" smtClean="0"/>
              <a:t>9</a:t>
            </a:fld>
            <a:endParaRPr lang="zh-TW" altLang="en-US"/>
          </a:p>
        </p:txBody>
      </p:sp>
      <p:sp>
        <p:nvSpPr>
          <p:cNvPr id="3" name="內容版面配置區 1"/>
          <p:cNvSpPr txBox="1">
            <a:spLocks/>
          </p:cNvSpPr>
          <p:nvPr/>
        </p:nvSpPr>
        <p:spPr>
          <a:xfrm>
            <a:off x="1704055" y="726478"/>
            <a:ext cx="7064867" cy="423344"/>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zh-TW" altLang="en-US" sz="2800" b="1" dirty="0"/>
              <a:t>耐衝擊強度</a:t>
            </a:r>
          </a:p>
        </p:txBody>
      </p:sp>
      <p:pic>
        <p:nvPicPr>
          <p:cNvPr id="4" name="圖片 3"/>
          <p:cNvPicPr>
            <a:picLocks noChangeAspect="1"/>
          </p:cNvPicPr>
          <p:nvPr/>
        </p:nvPicPr>
        <p:blipFill rotWithShape="1">
          <a:blip r:embed="rId2"/>
          <a:srcRect l="35152" t="35480" r="21694" b="18731"/>
          <a:stretch/>
        </p:blipFill>
        <p:spPr>
          <a:xfrm>
            <a:off x="2425959" y="1791474"/>
            <a:ext cx="6951306" cy="4260450"/>
          </a:xfrm>
          <a:prstGeom prst="rect">
            <a:avLst/>
          </a:prstGeom>
        </p:spPr>
      </p:pic>
    </p:spTree>
    <p:extLst>
      <p:ext uri="{BB962C8B-B14F-4D97-AF65-F5344CB8AC3E}">
        <p14:creationId xmlns:p14="http://schemas.microsoft.com/office/powerpoint/2010/main" val="16235168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632</TotalTime>
  <Words>2080</Words>
  <Application>Microsoft Office PowerPoint</Application>
  <PresentationFormat>寬螢幕</PresentationFormat>
  <Paragraphs>228</Paragraphs>
  <Slides>37</Slides>
  <Notes>5</Notes>
  <HiddenSlides>0</HiddenSlides>
  <MMClips>0</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1</vt:i4>
      </vt:variant>
      <vt:variant>
        <vt:lpstr>投影片標題</vt:lpstr>
      </vt:variant>
      <vt:variant>
        <vt:i4>37</vt:i4>
      </vt:variant>
    </vt:vector>
  </HeadingPairs>
  <TitlesOfParts>
    <vt:vector size="50" baseType="lpstr">
      <vt:lpstr>Noto Sans S Chinese Medium</vt:lpstr>
      <vt:lpstr>微軟正黑體</vt:lpstr>
      <vt:lpstr>PMingLiU</vt:lpstr>
      <vt:lpstr>PMingLiU</vt:lpstr>
      <vt:lpstr>標楷體</vt:lpstr>
      <vt:lpstr>Arial</vt:lpstr>
      <vt:lpstr>Calibri</vt:lpstr>
      <vt:lpstr>Century Gothic</vt:lpstr>
      <vt:lpstr>Times New Roman</vt:lpstr>
      <vt:lpstr>Wingdings</vt:lpstr>
      <vt:lpstr>Wingdings 3</vt:lpstr>
      <vt:lpstr>絲縷</vt:lpstr>
      <vt:lpstr>Origin50.Graph</vt:lpstr>
      <vt:lpstr>永續低碳材料之高值化應用技術研發</vt:lpstr>
      <vt:lpstr>PowerPoint 簡報</vt:lpstr>
      <vt:lpstr>矽藻土(Diatomite)</vt:lpstr>
      <vt:lpstr>釀酒工業廢棄矽藻土</vt:lpstr>
      <vt:lpstr>PowerPoint 簡報</vt:lpstr>
      <vt:lpstr>PowerPoint 簡報</vt:lpstr>
      <vt:lpstr>PowerPoint 簡報</vt:lpstr>
      <vt:lpstr>PowerPoint 簡報</vt:lpstr>
      <vt:lpstr>PowerPoint 簡報</vt:lpstr>
      <vt:lpstr>PowerPoint 簡報</vt:lpstr>
      <vt:lpstr>PowerPoint 簡報</vt:lpstr>
      <vt:lpstr>形狀穩定相變化材料(SSPCM) Shape-Stabilized Phase Change Material </vt:lpstr>
      <vt:lpstr>產品特色</vt:lpstr>
      <vt:lpstr>PowerPoint 簡報</vt:lpstr>
      <vt:lpstr>矽藻土調溫混凝土</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柔性電極在先進電子產品的應用</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循環材料高值化應用技術</dc:title>
  <dc:creator>USER</dc:creator>
  <cp:lastModifiedBy>永續發展暨校務研究處</cp:lastModifiedBy>
  <cp:revision>108</cp:revision>
  <dcterms:created xsi:type="dcterms:W3CDTF">2025-11-19T14:02:42Z</dcterms:created>
  <dcterms:modified xsi:type="dcterms:W3CDTF">2026-04-21T05:52:10Z</dcterms:modified>
</cp:coreProperties>
</file>